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89" r:id="rId4"/>
    <p:sldId id="290" r:id="rId5"/>
    <p:sldId id="291" r:id="rId6"/>
    <p:sldId id="261" r:id="rId7"/>
    <p:sldId id="262" r:id="rId8"/>
    <p:sldId id="292" r:id="rId9"/>
    <p:sldId id="293" r:id="rId10"/>
    <p:sldId id="294" r:id="rId11"/>
    <p:sldId id="295" r:id="rId12"/>
    <p:sldId id="296" r:id="rId13"/>
    <p:sldId id="297" r:id="rId14"/>
    <p:sldId id="298" r:id="rId15"/>
    <p:sldId id="299" r:id="rId16"/>
    <p:sldId id="268" r:id="rId17"/>
    <p:sldId id="271" r:id="rId18"/>
    <p:sldId id="300" r:id="rId19"/>
    <p:sldId id="281" r:id="rId20"/>
    <p:sldId id="301" r:id="rId21"/>
    <p:sldId id="287" r:id="rId22"/>
    <p:sldId id="282" r:id="rId23"/>
    <p:sldId id="286" r:id="rId24"/>
    <p:sldId id="283" r:id="rId25"/>
    <p:sldId id="278" r:id="rId26"/>
    <p:sldId id="279" r:id="rId27"/>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260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86359"/>
            <a:ext cx="7560309" cy="455295"/>
          </a:xfrm>
          <a:custGeom>
            <a:avLst/>
            <a:gdLst/>
            <a:ahLst/>
            <a:cxnLst/>
            <a:rect l="l" t="t" r="r" b="b"/>
            <a:pathLst>
              <a:path w="7560309" h="455295">
                <a:moveTo>
                  <a:pt x="7559992" y="0"/>
                </a:moveTo>
                <a:lnTo>
                  <a:pt x="0" y="0"/>
                </a:lnTo>
                <a:lnTo>
                  <a:pt x="0" y="455295"/>
                </a:lnTo>
                <a:lnTo>
                  <a:pt x="7559992" y="455295"/>
                </a:lnTo>
                <a:lnTo>
                  <a:pt x="7559992" y="0"/>
                </a:lnTo>
                <a:close/>
              </a:path>
            </a:pathLst>
          </a:custGeom>
          <a:solidFill>
            <a:srgbClr val="25408F"/>
          </a:solidFill>
        </p:spPr>
        <p:txBody>
          <a:bodyPr wrap="square" lIns="0" tIns="0" rIns="0" bIns="0" rtlCol="0"/>
          <a:lstStyle/>
          <a:p>
            <a:endParaRPr/>
          </a:p>
        </p:txBody>
      </p:sp>
      <p:sp>
        <p:nvSpPr>
          <p:cNvPr id="17" name="bg object 17"/>
          <p:cNvSpPr/>
          <p:nvPr/>
        </p:nvSpPr>
        <p:spPr>
          <a:xfrm>
            <a:off x="0" y="10218699"/>
            <a:ext cx="7560309" cy="293370"/>
          </a:xfrm>
          <a:custGeom>
            <a:avLst/>
            <a:gdLst/>
            <a:ahLst/>
            <a:cxnLst/>
            <a:rect l="l" t="t" r="r" b="b"/>
            <a:pathLst>
              <a:path w="7560309" h="293370">
                <a:moveTo>
                  <a:pt x="7559992" y="0"/>
                </a:moveTo>
                <a:lnTo>
                  <a:pt x="0" y="0"/>
                </a:lnTo>
                <a:lnTo>
                  <a:pt x="0" y="293306"/>
                </a:lnTo>
                <a:lnTo>
                  <a:pt x="7559992" y="293306"/>
                </a:lnTo>
                <a:lnTo>
                  <a:pt x="7559992" y="0"/>
                </a:lnTo>
                <a:close/>
              </a:path>
            </a:pathLst>
          </a:custGeom>
          <a:solidFill>
            <a:srgbClr val="25408F"/>
          </a:solidFill>
        </p:spPr>
        <p:txBody>
          <a:bodyPr wrap="square" lIns="0" tIns="0" rIns="0" bIns="0" rtlCol="0"/>
          <a:lstStyle/>
          <a:p>
            <a:endParaRPr/>
          </a:p>
        </p:txBody>
      </p:sp>
      <p:sp>
        <p:nvSpPr>
          <p:cNvPr id="2" name="Holder 2"/>
          <p:cNvSpPr>
            <a:spLocks noGrp="1"/>
          </p:cNvSpPr>
          <p:nvPr>
            <p:ph type="title"/>
          </p:nvPr>
        </p:nvSpPr>
        <p:spPr>
          <a:xfrm>
            <a:off x="802374" y="220950"/>
            <a:ext cx="6428966" cy="396545"/>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47468" y="10131449"/>
            <a:ext cx="2465071" cy="355014"/>
          </a:xfrm>
          <a:prstGeom prst="rect">
            <a:avLst/>
          </a:prstGeom>
        </p:spPr>
        <p:txBody>
          <a:bodyPr wrap="square" lIns="0" tIns="0" rIns="0" bIns="0">
            <a:spAutoFit/>
          </a:bodyPr>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walton@sandwellacademy.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hsharif@sandwellacadem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heelis@sandwellacademy.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86359"/>
            <a:ext cx="7560309" cy="455295"/>
          </a:xfrm>
          <a:custGeom>
            <a:avLst/>
            <a:gdLst/>
            <a:ahLst/>
            <a:cxnLst/>
            <a:rect l="l" t="t" r="r" b="b"/>
            <a:pathLst>
              <a:path w="7560309" h="455295">
                <a:moveTo>
                  <a:pt x="7560005" y="0"/>
                </a:moveTo>
                <a:lnTo>
                  <a:pt x="0" y="0"/>
                </a:lnTo>
                <a:lnTo>
                  <a:pt x="0" y="455295"/>
                </a:lnTo>
                <a:lnTo>
                  <a:pt x="7560005" y="455294"/>
                </a:lnTo>
                <a:lnTo>
                  <a:pt x="7560005" y="0"/>
                </a:lnTo>
                <a:close/>
              </a:path>
            </a:pathLst>
          </a:custGeom>
          <a:solidFill>
            <a:srgbClr val="25408F"/>
          </a:solidFill>
        </p:spPr>
        <p:txBody>
          <a:bodyPr wrap="square" lIns="0" tIns="0" rIns="0" bIns="0" rtlCol="0"/>
          <a:lstStyle/>
          <a:p>
            <a:endParaRPr/>
          </a:p>
        </p:txBody>
      </p:sp>
      <p:sp>
        <p:nvSpPr>
          <p:cNvPr id="3" name="object 3"/>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sp>
        <p:nvSpPr>
          <p:cNvPr id="4" name="object 4"/>
          <p:cNvSpPr txBox="1">
            <a:spLocks noGrp="1"/>
          </p:cNvSpPr>
          <p:nvPr>
            <p:ph type="title"/>
          </p:nvPr>
        </p:nvSpPr>
        <p:spPr>
          <a:xfrm>
            <a:off x="650548" y="860581"/>
            <a:ext cx="6259195" cy="772160"/>
          </a:xfrm>
          <a:prstGeom prst="rect">
            <a:avLst/>
          </a:prstGeom>
        </p:spPr>
        <p:txBody>
          <a:bodyPr vert="horz" wrap="square" lIns="0" tIns="12700" rIns="0" bIns="0" rtlCol="0">
            <a:spAutoFit/>
          </a:bodyPr>
          <a:lstStyle/>
          <a:p>
            <a:pPr marL="12700">
              <a:lnSpc>
                <a:spcPct val="100000"/>
              </a:lnSpc>
              <a:spcBef>
                <a:spcPts val="100"/>
              </a:spcBef>
              <a:tabLst>
                <a:tab pos="3175000" algn="l"/>
              </a:tabLst>
            </a:pPr>
            <a:r>
              <a:rPr sz="4900" b="1" spc="-10" dirty="0">
                <a:solidFill>
                  <a:srgbClr val="25408F"/>
                </a:solidFill>
                <a:latin typeface="Montserrat"/>
                <a:cs typeface="Montserrat"/>
              </a:rPr>
              <a:t>Sandwell</a:t>
            </a:r>
            <a:r>
              <a:rPr sz="4900" b="1" dirty="0">
                <a:solidFill>
                  <a:srgbClr val="25408F"/>
                </a:solidFill>
                <a:latin typeface="Montserrat"/>
                <a:cs typeface="Montserrat"/>
              </a:rPr>
              <a:t>	</a:t>
            </a:r>
            <a:r>
              <a:rPr sz="4900" b="1" spc="-10" dirty="0">
                <a:solidFill>
                  <a:srgbClr val="25408F"/>
                </a:solidFill>
                <a:latin typeface="Montserrat"/>
                <a:cs typeface="Montserrat"/>
              </a:rPr>
              <a:t>Academy</a:t>
            </a:r>
            <a:endParaRPr sz="4900">
              <a:latin typeface="Montserrat"/>
              <a:cs typeface="Montserrat"/>
            </a:endParaRPr>
          </a:p>
        </p:txBody>
      </p:sp>
      <p:pic>
        <p:nvPicPr>
          <p:cNvPr id="5" name="object 5"/>
          <p:cNvPicPr/>
          <p:nvPr/>
        </p:nvPicPr>
        <p:blipFill>
          <a:blip r:embed="rId2" cstate="print"/>
          <a:stretch>
            <a:fillRect/>
          </a:stretch>
        </p:blipFill>
        <p:spPr>
          <a:xfrm>
            <a:off x="1836900" y="2882652"/>
            <a:ext cx="3886200" cy="4203700"/>
          </a:xfrm>
          <a:prstGeom prst="rect">
            <a:avLst/>
          </a:prstGeom>
        </p:spPr>
      </p:pic>
      <p:sp>
        <p:nvSpPr>
          <p:cNvPr id="6" name="object 6"/>
          <p:cNvSpPr txBox="1"/>
          <p:nvPr/>
        </p:nvSpPr>
        <p:spPr>
          <a:xfrm>
            <a:off x="1552606" y="1911422"/>
            <a:ext cx="4455160" cy="558800"/>
          </a:xfrm>
          <a:prstGeom prst="rect">
            <a:avLst/>
          </a:prstGeom>
        </p:spPr>
        <p:txBody>
          <a:bodyPr vert="horz" wrap="square" lIns="0" tIns="12700" rIns="0" bIns="0" rtlCol="0">
            <a:spAutoFit/>
          </a:bodyPr>
          <a:lstStyle/>
          <a:p>
            <a:pPr marL="12700">
              <a:lnSpc>
                <a:spcPct val="100000"/>
              </a:lnSpc>
              <a:spcBef>
                <a:spcPts val="100"/>
              </a:spcBef>
            </a:pPr>
            <a:r>
              <a:rPr sz="3500" spc="-20" dirty="0">
                <a:solidFill>
                  <a:srgbClr val="25408F"/>
                </a:solidFill>
                <a:latin typeface="Montserrat"/>
                <a:cs typeface="Montserrat"/>
              </a:rPr>
              <a:t>Year</a:t>
            </a:r>
            <a:r>
              <a:rPr sz="3500" spc="-125" dirty="0">
                <a:solidFill>
                  <a:srgbClr val="25408F"/>
                </a:solidFill>
                <a:latin typeface="Montserrat"/>
                <a:cs typeface="Montserrat"/>
              </a:rPr>
              <a:t> </a:t>
            </a:r>
            <a:r>
              <a:rPr sz="3500" dirty="0">
                <a:solidFill>
                  <a:srgbClr val="25408F"/>
                </a:solidFill>
                <a:latin typeface="Montserrat"/>
                <a:cs typeface="Montserrat"/>
              </a:rPr>
              <a:t>9</a:t>
            </a:r>
            <a:r>
              <a:rPr sz="3500" spc="-125" dirty="0">
                <a:solidFill>
                  <a:srgbClr val="25408F"/>
                </a:solidFill>
                <a:latin typeface="Montserrat"/>
                <a:cs typeface="Montserrat"/>
              </a:rPr>
              <a:t> </a:t>
            </a:r>
            <a:r>
              <a:rPr sz="3500" dirty="0">
                <a:solidFill>
                  <a:srgbClr val="25408F"/>
                </a:solidFill>
                <a:latin typeface="Montserrat"/>
                <a:cs typeface="Montserrat"/>
              </a:rPr>
              <a:t>Options</a:t>
            </a:r>
            <a:r>
              <a:rPr sz="3500" spc="-120" dirty="0">
                <a:solidFill>
                  <a:srgbClr val="25408F"/>
                </a:solidFill>
                <a:latin typeface="Montserrat"/>
                <a:cs typeface="Montserrat"/>
              </a:rPr>
              <a:t> </a:t>
            </a:r>
            <a:r>
              <a:rPr sz="3500" spc="-20" dirty="0">
                <a:solidFill>
                  <a:srgbClr val="25408F"/>
                </a:solidFill>
                <a:latin typeface="Montserrat"/>
                <a:cs typeface="Montserrat"/>
              </a:rPr>
              <a:t>202</a:t>
            </a:r>
            <a:r>
              <a:rPr lang="en-GB" sz="3500" spc="-20" dirty="0">
                <a:solidFill>
                  <a:srgbClr val="25408F"/>
                </a:solidFill>
                <a:latin typeface="Montserrat"/>
                <a:cs typeface="Montserrat"/>
              </a:rPr>
              <a:t>5</a:t>
            </a:r>
            <a:endParaRPr sz="3500" dirty="0">
              <a:latin typeface="Montserrat"/>
              <a:cs typeface="Montserrat"/>
            </a:endParaRPr>
          </a:p>
        </p:txBody>
      </p:sp>
      <p:sp>
        <p:nvSpPr>
          <p:cNvPr id="7" name="object 7"/>
          <p:cNvSpPr/>
          <p:nvPr/>
        </p:nvSpPr>
        <p:spPr>
          <a:xfrm>
            <a:off x="0" y="7294498"/>
            <a:ext cx="7560309" cy="911225"/>
          </a:xfrm>
          <a:custGeom>
            <a:avLst/>
            <a:gdLst/>
            <a:ahLst/>
            <a:cxnLst/>
            <a:rect l="l" t="t" r="r" b="b"/>
            <a:pathLst>
              <a:path w="7560309" h="911225">
                <a:moveTo>
                  <a:pt x="7559992" y="0"/>
                </a:moveTo>
                <a:lnTo>
                  <a:pt x="0" y="0"/>
                </a:lnTo>
                <a:lnTo>
                  <a:pt x="0" y="911072"/>
                </a:lnTo>
                <a:lnTo>
                  <a:pt x="7559992" y="911072"/>
                </a:lnTo>
                <a:lnTo>
                  <a:pt x="7559992" y="0"/>
                </a:lnTo>
                <a:close/>
              </a:path>
            </a:pathLst>
          </a:custGeom>
          <a:solidFill>
            <a:srgbClr val="F7901E"/>
          </a:solidFill>
        </p:spPr>
        <p:txBody>
          <a:bodyPr wrap="square" lIns="0" tIns="0" rIns="0" bIns="0" rtlCol="0"/>
          <a:lstStyle/>
          <a:p>
            <a:endParaRPr/>
          </a:p>
        </p:txBody>
      </p:sp>
      <p:sp>
        <p:nvSpPr>
          <p:cNvPr id="8" name="object 8"/>
          <p:cNvSpPr txBox="1"/>
          <p:nvPr/>
        </p:nvSpPr>
        <p:spPr>
          <a:xfrm>
            <a:off x="1348945" y="8295504"/>
            <a:ext cx="4862195" cy="1399540"/>
          </a:xfrm>
          <a:prstGeom prst="rect">
            <a:avLst/>
          </a:prstGeom>
        </p:spPr>
        <p:txBody>
          <a:bodyPr vert="horz" wrap="square" lIns="0" tIns="58419" rIns="0" bIns="0" rtlCol="0">
            <a:spAutoFit/>
          </a:bodyPr>
          <a:lstStyle/>
          <a:p>
            <a:pPr algn="ctr">
              <a:lnSpc>
                <a:spcPct val="100000"/>
              </a:lnSpc>
              <a:spcBef>
                <a:spcPts val="459"/>
              </a:spcBef>
            </a:pPr>
            <a:r>
              <a:rPr lang="en-GB" sz="1200" dirty="0">
                <a:solidFill>
                  <a:srgbClr val="231F20"/>
                </a:solidFill>
                <a:latin typeface="Montserrat"/>
                <a:cs typeface="Montserrat"/>
              </a:rPr>
              <a:t>Key</a:t>
            </a:r>
            <a:r>
              <a:rPr lang="en-GB" sz="1200" spc="-55" dirty="0">
                <a:solidFill>
                  <a:srgbClr val="231F20"/>
                </a:solidFill>
                <a:latin typeface="Montserrat"/>
                <a:cs typeface="Montserrat"/>
              </a:rPr>
              <a:t> </a:t>
            </a:r>
            <a:r>
              <a:rPr lang="en-GB" sz="1200" spc="-10" dirty="0">
                <a:solidFill>
                  <a:srgbClr val="231F20"/>
                </a:solidFill>
                <a:latin typeface="Montserrat"/>
                <a:cs typeface="Montserrat"/>
              </a:rPr>
              <a:t>Contacts:</a:t>
            </a:r>
            <a:endParaRPr lang="en-GB" sz="1200" dirty="0">
              <a:latin typeface="Montserrat"/>
              <a:cs typeface="Montserrat"/>
            </a:endParaRPr>
          </a:p>
          <a:p>
            <a:pPr algn="ctr">
              <a:lnSpc>
                <a:spcPct val="100000"/>
              </a:lnSpc>
              <a:spcBef>
                <a:spcPts val="359"/>
              </a:spcBef>
            </a:pPr>
            <a:r>
              <a:rPr lang="en-GB" sz="1200" b="1" dirty="0">
                <a:solidFill>
                  <a:srgbClr val="231F20"/>
                </a:solidFill>
                <a:latin typeface="Montserrat"/>
                <a:cs typeface="Montserrat"/>
              </a:rPr>
              <a:t>Mrs</a:t>
            </a:r>
            <a:r>
              <a:rPr lang="en-GB" sz="1200" b="1" spc="-20" dirty="0">
                <a:solidFill>
                  <a:srgbClr val="231F20"/>
                </a:solidFill>
                <a:latin typeface="Montserrat"/>
                <a:cs typeface="Montserrat"/>
              </a:rPr>
              <a:t> D Walton</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Senior Deputy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Head </a:t>
            </a:r>
            <a:r>
              <a:rPr lang="en-GB" sz="1300" spc="-10" dirty="0">
                <a:solidFill>
                  <a:srgbClr val="231F20"/>
                </a:solidFill>
                <a:latin typeface="Montserrat"/>
                <a:cs typeface="Montserrat"/>
                <a:hlinkClick r:id="rId3"/>
              </a:rPr>
              <a:t>dwalton@sandwellacademy.com</a:t>
            </a:r>
            <a:endParaRPr lang="en-GB" sz="1300" dirty="0">
              <a:latin typeface="Montserrat"/>
              <a:cs typeface="Montserrat"/>
            </a:endParaRPr>
          </a:p>
          <a:p>
            <a:pPr>
              <a:lnSpc>
                <a:spcPct val="100000"/>
              </a:lnSpc>
              <a:spcBef>
                <a:spcPts val="555"/>
              </a:spcBef>
            </a:pPr>
            <a:endParaRPr lang="en-GB" sz="1300" dirty="0">
              <a:latin typeface="Montserrat"/>
              <a:cs typeface="Montserrat"/>
            </a:endParaRPr>
          </a:p>
          <a:p>
            <a:pPr algn="ctr">
              <a:lnSpc>
                <a:spcPct val="100000"/>
              </a:lnSpc>
            </a:pPr>
            <a:r>
              <a:rPr lang="en-GB" sz="1200" b="1" dirty="0">
                <a:solidFill>
                  <a:srgbClr val="231F20"/>
                </a:solidFill>
                <a:latin typeface="Montserrat"/>
                <a:cs typeface="Montserrat"/>
              </a:rPr>
              <a:t>Ms</a:t>
            </a:r>
            <a:r>
              <a:rPr lang="en-GB" sz="1200" b="1" spc="-20" dirty="0">
                <a:solidFill>
                  <a:srgbClr val="231F20"/>
                </a:solidFill>
                <a:latin typeface="Montserrat"/>
                <a:cs typeface="Montserrat"/>
              </a:rPr>
              <a:t> A Dickenson </a:t>
            </a:r>
            <a:r>
              <a:rPr lang="en-GB" sz="1200" b="1" dirty="0">
                <a:solidFill>
                  <a:srgbClr val="231F20"/>
                </a:solidFill>
                <a:latin typeface="Montserrat"/>
                <a:cs typeface="Montserrat"/>
              </a:rPr>
              <a:t>–</a:t>
            </a:r>
            <a:r>
              <a:rPr lang="en-GB" sz="1200" b="1" spc="-15" dirty="0">
                <a:solidFill>
                  <a:srgbClr val="231F20"/>
                </a:solidFill>
                <a:latin typeface="Montserrat"/>
                <a:cs typeface="Montserrat"/>
              </a:rPr>
              <a:t> Assistant Headteacher &amp; </a:t>
            </a:r>
            <a:r>
              <a:rPr lang="en-GB" sz="1200" b="1" dirty="0">
                <a:solidFill>
                  <a:srgbClr val="231F20"/>
                </a:solidFill>
                <a:latin typeface="Montserrat"/>
                <a:cs typeface="Montserrat"/>
              </a:rPr>
              <a:t>Head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of</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Year</a:t>
            </a:r>
            <a:r>
              <a:rPr lang="en-GB" sz="1200" b="1" spc="-15" dirty="0">
                <a:solidFill>
                  <a:srgbClr val="231F20"/>
                </a:solidFill>
                <a:latin typeface="Montserrat"/>
                <a:cs typeface="Montserrat"/>
              </a:rPr>
              <a:t> </a:t>
            </a:r>
            <a:r>
              <a:rPr lang="en-GB" sz="1200" b="1" spc="-50" dirty="0">
                <a:solidFill>
                  <a:srgbClr val="231F20"/>
                </a:solidFill>
                <a:latin typeface="Montserrat"/>
                <a:cs typeface="Montserrat"/>
              </a:rPr>
              <a:t>9</a:t>
            </a:r>
            <a:endParaRPr lang="en-GB" sz="1200" dirty="0">
              <a:latin typeface="Montserrat"/>
              <a:cs typeface="Montserrat"/>
            </a:endParaRPr>
          </a:p>
          <a:p>
            <a:pPr marL="6350" algn="ctr">
              <a:lnSpc>
                <a:spcPct val="100000"/>
              </a:lnSpc>
              <a:spcBef>
                <a:spcPts val="260"/>
              </a:spcBef>
            </a:pPr>
            <a:r>
              <a:rPr lang="en-GB" sz="1300" spc="-10" dirty="0">
                <a:solidFill>
                  <a:srgbClr val="231F20"/>
                </a:solidFill>
                <a:latin typeface="Montserrat"/>
                <a:cs typeface="Montserrat"/>
                <a:hlinkClick r:id="rId4"/>
              </a:rPr>
              <a:t>adickenson@sandwellacademy.com</a:t>
            </a:r>
            <a:endParaRPr lang="en-GB" sz="1300" dirty="0">
              <a:latin typeface="Montserrat"/>
              <a:cs typeface="Montserrat"/>
            </a:endParaRPr>
          </a:p>
        </p:txBody>
      </p:sp>
      <p:sp>
        <p:nvSpPr>
          <p:cNvPr id="10" name="object 10"/>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9" name="object 9"/>
          <p:cNvSpPr txBox="1"/>
          <p:nvPr/>
        </p:nvSpPr>
        <p:spPr>
          <a:xfrm>
            <a:off x="2263693" y="7559939"/>
            <a:ext cx="3032760" cy="436880"/>
          </a:xfrm>
          <a:prstGeom prst="rect">
            <a:avLst/>
          </a:prstGeom>
        </p:spPr>
        <p:txBody>
          <a:bodyPr vert="horz" wrap="square" lIns="0" tIns="12700" rIns="0" bIns="0" rtlCol="0">
            <a:spAutoFit/>
          </a:bodyPr>
          <a:lstStyle/>
          <a:p>
            <a:pPr marL="12700">
              <a:lnSpc>
                <a:spcPct val="100000"/>
              </a:lnSpc>
              <a:spcBef>
                <a:spcPts val="100"/>
              </a:spcBef>
            </a:pPr>
            <a:r>
              <a:rPr sz="2700" b="1" dirty="0">
                <a:solidFill>
                  <a:srgbClr val="25408F"/>
                </a:solidFill>
                <a:latin typeface="Montserrat"/>
                <a:cs typeface="Montserrat"/>
              </a:rPr>
              <a:t>Orange</a:t>
            </a:r>
            <a:r>
              <a:rPr sz="2700" b="1" spc="-5" dirty="0">
                <a:solidFill>
                  <a:srgbClr val="25408F"/>
                </a:solidFill>
                <a:latin typeface="Montserrat"/>
                <a:cs typeface="Montserrat"/>
              </a:rPr>
              <a:t> </a:t>
            </a:r>
            <a:r>
              <a:rPr sz="2700" b="1" spc="-10" dirty="0">
                <a:solidFill>
                  <a:srgbClr val="25408F"/>
                </a:solidFill>
                <a:latin typeface="Montserrat"/>
                <a:cs typeface="Montserrat"/>
              </a:rPr>
              <a:t>Pathway</a:t>
            </a:r>
            <a:endParaRPr sz="2700">
              <a:latin typeface="Montserrat"/>
              <a:cs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823720">
              <a:lnSpc>
                <a:spcPct val="100000"/>
              </a:lnSpc>
              <a:spcBef>
                <a:spcPts val="100"/>
              </a:spcBef>
            </a:pPr>
            <a:r>
              <a:rPr dirty="0"/>
              <a:t>GCSE</a:t>
            </a:r>
            <a:r>
              <a:rPr spc="-10" dirty="0"/>
              <a:t> Geography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18937"/>
            <a:ext cx="6892290" cy="70732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AQA</a:t>
            </a:r>
            <a:r>
              <a:rPr sz="1150" spc="-30" dirty="0">
                <a:solidFill>
                  <a:srgbClr val="231F20"/>
                </a:solidFill>
                <a:latin typeface="Montserrat"/>
                <a:cs typeface="Montserrat"/>
              </a:rPr>
              <a:t> </a:t>
            </a:r>
            <a:r>
              <a:rPr sz="1150" spc="-10" dirty="0">
                <a:solidFill>
                  <a:srgbClr val="231F20"/>
                </a:solidFill>
                <a:latin typeface="Montserrat"/>
                <a:cs typeface="Montserrat"/>
              </a:rPr>
              <a:t>(8035)</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err="1">
                <a:solidFill>
                  <a:srgbClr val="231F20"/>
                </a:solidFill>
                <a:latin typeface="Montserrat"/>
                <a:cs typeface="Montserrat"/>
              </a:rPr>
              <a:t>Mr</a:t>
            </a:r>
            <a:r>
              <a:rPr sz="1150" spc="-15" dirty="0">
                <a:solidFill>
                  <a:srgbClr val="231F20"/>
                </a:solidFill>
                <a:latin typeface="Montserrat"/>
                <a:cs typeface="Montserrat"/>
              </a:rPr>
              <a:t> </a:t>
            </a:r>
            <a:r>
              <a:rPr sz="1150" spc="-10" dirty="0">
                <a:solidFill>
                  <a:srgbClr val="231F20"/>
                </a:solidFill>
                <a:latin typeface="Montserrat"/>
                <a:cs typeface="Montserrat"/>
              </a:rPr>
              <a:t>Denker</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64795">
              <a:lnSpc>
                <a:spcPct val="108700"/>
              </a:lnSpc>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spc="-10" dirty="0">
                <a:solidFill>
                  <a:srgbClr val="231F20"/>
                </a:solidFill>
                <a:latin typeface="Montserrat"/>
                <a:cs typeface="Montserrat"/>
              </a:rPr>
              <a:t>exciting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relevant</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studies</a:t>
            </a:r>
            <a:r>
              <a:rPr sz="1150" spc="-20" dirty="0">
                <a:solidFill>
                  <a:srgbClr val="231F20"/>
                </a:solidFill>
                <a:latin typeface="Montserrat"/>
                <a:cs typeface="Montserrat"/>
              </a:rPr>
              <a:t> </a:t>
            </a:r>
            <a:r>
              <a:rPr sz="1150" dirty="0">
                <a:solidFill>
                  <a:srgbClr val="231F20"/>
                </a:solidFill>
                <a:latin typeface="Montserrat"/>
                <a:cs typeface="Montserrat"/>
              </a:rPr>
              <a:t>geography</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balanced</a:t>
            </a:r>
            <a:r>
              <a:rPr sz="1150" spc="-25" dirty="0">
                <a:solidFill>
                  <a:srgbClr val="231F20"/>
                </a:solidFill>
                <a:latin typeface="Montserrat"/>
                <a:cs typeface="Montserrat"/>
              </a:rPr>
              <a:t> </a:t>
            </a:r>
            <a:r>
              <a:rPr sz="1150" dirty="0">
                <a:solidFill>
                  <a:srgbClr val="231F20"/>
                </a:solidFill>
                <a:latin typeface="Montserrat"/>
                <a:cs typeface="Montserrat"/>
              </a:rPr>
              <a:t>framework</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dirty="0">
                <a:solidFill>
                  <a:srgbClr val="231F20"/>
                </a:solidFill>
                <a:latin typeface="Montserrat"/>
                <a:cs typeface="Montserrat"/>
              </a:rPr>
              <a:t>themes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investigates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link</a:t>
            </a:r>
            <a:r>
              <a:rPr sz="1150" spc="-15" dirty="0">
                <a:solidFill>
                  <a:srgbClr val="231F20"/>
                </a:solidFill>
                <a:latin typeface="Montserrat"/>
                <a:cs typeface="Montserrat"/>
              </a:rPr>
              <a:t> </a:t>
            </a:r>
            <a:r>
              <a:rPr sz="1150" dirty="0">
                <a:solidFill>
                  <a:srgbClr val="231F20"/>
                </a:solidFill>
                <a:latin typeface="Montserrat"/>
                <a:cs typeface="Montserrat"/>
              </a:rPr>
              <a:t>between</a:t>
            </a:r>
            <a:r>
              <a:rPr sz="1150" spc="-15"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travel</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world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classroom,</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dirty="0">
                <a:solidFill>
                  <a:srgbClr val="231F20"/>
                </a:solidFill>
                <a:latin typeface="Montserrat"/>
                <a:cs typeface="Montserrat"/>
              </a:rPr>
              <a:t>case</a:t>
            </a:r>
            <a:r>
              <a:rPr sz="1150" spc="-20" dirty="0">
                <a:solidFill>
                  <a:srgbClr val="231F20"/>
                </a:solidFill>
                <a:latin typeface="Montserrat"/>
                <a:cs typeface="Montserrat"/>
              </a:rPr>
              <a:t> </a:t>
            </a:r>
            <a:r>
              <a:rPr sz="1150" dirty="0">
                <a:solidFill>
                  <a:srgbClr val="231F20"/>
                </a:solidFill>
                <a:latin typeface="Montserrat"/>
                <a:cs typeface="Montserrat"/>
              </a:rPr>
              <a:t>studies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United</a:t>
            </a:r>
            <a:r>
              <a:rPr sz="1150" spc="-15" dirty="0">
                <a:solidFill>
                  <a:srgbClr val="231F20"/>
                </a:solidFill>
                <a:latin typeface="Montserrat"/>
                <a:cs typeface="Montserrat"/>
              </a:rPr>
              <a:t> </a:t>
            </a:r>
            <a:r>
              <a:rPr sz="1150" dirty="0">
                <a:solidFill>
                  <a:srgbClr val="231F20"/>
                </a:solidFill>
                <a:latin typeface="Montserrat"/>
                <a:cs typeface="Montserrat"/>
              </a:rPr>
              <a:t>Kingdom</a:t>
            </a:r>
            <a:r>
              <a:rPr sz="1150" spc="-20" dirty="0">
                <a:solidFill>
                  <a:srgbClr val="231F20"/>
                </a:solidFill>
                <a:latin typeface="Montserrat"/>
                <a:cs typeface="Montserrat"/>
              </a:rPr>
              <a:t> </a:t>
            </a:r>
            <a:r>
              <a:rPr sz="1150" dirty="0">
                <a:solidFill>
                  <a:srgbClr val="231F20"/>
                </a:solidFill>
                <a:latin typeface="Montserrat"/>
                <a:cs typeface="Montserrat"/>
              </a:rPr>
              <a:t>(UK),</a:t>
            </a:r>
            <a:r>
              <a:rPr sz="1150" spc="-15" dirty="0">
                <a:solidFill>
                  <a:srgbClr val="231F20"/>
                </a:solidFill>
                <a:latin typeface="Montserrat"/>
                <a:cs typeface="Montserrat"/>
              </a:rPr>
              <a:t> </a:t>
            </a:r>
            <a:r>
              <a:rPr sz="1150" dirty="0">
                <a:solidFill>
                  <a:srgbClr val="231F20"/>
                </a:solidFill>
                <a:latin typeface="Montserrat"/>
                <a:cs typeface="Montserrat"/>
              </a:rPr>
              <a:t>higher</a:t>
            </a:r>
            <a:r>
              <a:rPr sz="1150" spc="-15" dirty="0">
                <a:solidFill>
                  <a:srgbClr val="231F20"/>
                </a:solidFill>
                <a:latin typeface="Montserrat"/>
                <a:cs typeface="Montserrat"/>
              </a:rPr>
              <a:t> </a:t>
            </a:r>
            <a:r>
              <a:rPr sz="1150" spc="-10" dirty="0">
                <a:solidFill>
                  <a:srgbClr val="231F20"/>
                </a:solidFill>
                <a:latin typeface="Montserrat"/>
                <a:cs typeface="Montserrat"/>
              </a:rPr>
              <a:t>income</a:t>
            </a:r>
            <a:endParaRPr sz="1150" dirty="0">
              <a:latin typeface="Montserrat"/>
              <a:cs typeface="Montserrat"/>
            </a:endParaRPr>
          </a:p>
          <a:p>
            <a:pPr marL="12700" marR="5080">
              <a:lnSpc>
                <a:spcPct val="108700"/>
              </a:lnSpc>
            </a:pP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(HICs),</a:t>
            </a:r>
            <a:r>
              <a:rPr sz="1150" spc="-35" dirty="0">
                <a:solidFill>
                  <a:srgbClr val="231F20"/>
                </a:solidFill>
                <a:latin typeface="Montserrat"/>
                <a:cs typeface="Montserrat"/>
              </a:rPr>
              <a:t> </a:t>
            </a:r>
            <a:r>
              <a:rPr sz="1150" dirty="0">
                <a:solidFill>
                  <a:srgbClr val="231F20"/>
                </a:solidFill>
                <a:latin typeface="Montserrat"/>
                <a:cs typeface="Montserrat"/>
              </a:rPr>
              <a:t>newly</a:t>
            </a:r>
            <a:r>
              <a:rPr sz="1150" spc="-35" dirty="0">
                <a:solidFill>
                  <a:srgbClr val="231F20"/>
                </a:solidFill>
                <a:latin typeface="Montserrat"/>
                <a:cs typeface="Montserrat"/>
              </a:rPr>
              <a:t> </a:t>
            </a:r>
            <a:r>
              <a:rPr sz="1150" dirty="0">
                <a:solidFill>
                  <a:srgbClr val="231F20"/>
                </a:solidFill>
                <a:latin typeface="Montserrat"/>
                <a:cs typeface="Montserrat"/>
              </a:rPr>
              <a:t>emerging</a:t>
            </a:r>
            <a:r>
              <a:rPr sz="1150" spc="-40" dirty="0">
                <a:solidFill>
                  <a:srgbClr val="231F20"/>
                </a:solidFill>
                <a:latin typeface="Montserrat"/>
                <a:cs typeface="Montserrat"/>
              </a:rPr>
              <a:t> </a:t>
            </a:r>
            <a:r>
              <a:rPr sz="1150" spc="-10" dirty="0">
                <a:solidFill>
                  <a:srgbClr val="231F20"/>
                </a:solidFill>
                <a:latin typeface="Montserrat"/>
                <a:cs typeface="Montserrat"/>
              </a:rPr>
              <a:t>economies</a:t>
            </a:r>
            <a:r>
              <a:rPr sz="1150" spc="-35" dirty="0">
                <a:solidFill>
                  <a:srgbClr val="231F20"/>
                </a:solidFill>
                <a:latin typeface="Montserrat"/>
                <a:cs typeface="Montserrat"/>
              </a:rPr>
              <a:t> </a:t>
            </a:r>
            <a:r>
              <a:rPr sz="1150" dirty="0">
                <a:solidFill>
                  <a:srgbClr val="231F20"/>
                </a:solidFill>
                <a:latin typeface="Montserrat"/>
                <a:cs typeface="Montserrat"/>
              </a:rPr>
              <a:t>(NEEs)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lower</a:t>
            </a:r>
            <a:r>
              <a:rPr sz="1150" spc="-35" dirty="0">
                <a:solidFill>
                  <a:srgbClr val="231F20"/>
                </a:solidFill>
                <a:latin typeface="Montserrat"/>
                <a:cs typeface="Montserrat"/>
              </a:rPr>
              <a:t> </a:t>
            </a:r>
            <a:r>
              <a:rPr sz="1150" dirty="0">
                <a:solidFill>
                  <a:srgbClr val="231F20"/>
                </a:solidFill>
                <a:latin typeface="Montserrat"/>
                <a:cs typeface="Montserrat"/>
              </a:rPr>
              <a:t>income</a:t>
            </a:r>
            <a:r>
              <a:rPr sz="1150" spc="-35" dirty="0">
                <a:solidFill>
                  <a:srgbClr val="231F20"/>
                </a:solidFill>
                <a:latin typeface="Montserrat"/>
                <a:cs typeface="Montserrat"/>
              </a:rPr>
              <a:t> </a:t>
            </a: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(LICs).</a:t>
            </a:r>
            <a:r>
              <a:rPr sz="1150" spc="-35" dirty="0">
                <a:solidFill>
                  <a:srgbClr val="231F20"/>
                </a:solidFill>
                <a:latin typeface="Montserrat"/>
                <a:cs typeface="Montserrat"/>
              </a:rPr>
              <a:t> </a:t>
            </a:r>
            <a:r>
              <a:rPr sz="1150" spc="-10" dirty="0">
                <a:solidFill>
                  <a:srgbClr val="231F20"/>
                </a:solidFill>
                <a:latin typeface="Montserrat"/>
                <a:cs typeface="Montserrat"/>
              </a:rPr>
              <a:t>Topics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30" dirty="0">
                <a:solidFill>
                  <a:srgbClr val="231F20"/>
                </a:solidFill>
                <a:latin typeface="Montserrat"/>
                <a:cs typeface="Montserrat"/>
              </a:rPr>
              <a:t> </a:t>
            </a:r>
            <a:r>
              <a:rPr sz="1150" dirty="0">
                <a:solidFill>
                  <a:srgbClr val="231F20"/>
                </a:solidFill>
                <a:latin typeface="Montserrat"/>
                <a:cs typeface="Montserrat"/>
              </a:rPr>
              <a:t>include</a:t>
            </a:r>
            <a:r>
              <a:rPr sz="1150" spc="-25" dirty="0">
                <a:solidFill>
                  <a:srgbClr val="231F20"/>
                </a:solidFill>
                <a:latin typeface="Montserrat"/>
                <a:cs typeface="Montserrat"/>
              </a:rPr>
              <a:t> </a:t>
            </a:r>
            <a:r>
              <a:rPr sz="1150" spc="-10" dirty="0">
                <a:solidFill>
                  <a:srgbClr val="231F20"/>
                </a:solidFill>
                <a:latin typeface="Montserrat"/>
                <a:cs typeface="Montserrat"/>
              </a:rPr>
              <a:t>climate</a:t>
            </a:r>
            <a:r>
              <a:rPr sz="1150" spc="-30" dirty="0">
                <a:solidFill>
                  <a:srgbClr val="231F20"/>
                </a:solidFill>
                <a:latin typeface="Montserrat"/>
                <a:cs typeface="Montserrat"/>
              </a:rPr>
              <a:t> </a:t>
            </a:r>
            <a:r>
              <a:rPr sz="1150" dirty="0">
                <a:solidFill>
                  <a:srgbClr val="231F20"/>
                </a:solidFill>
                <a:latin typeface="Montserrat"/>
                <a:cs typeface="Montserrat"/>
              </a:rPr>
              <a:t>change,</a:t>
            </a:r>
            <a:r>
              <a:rPr sz="1150" spc="-25" dirty="0">
                <a:solidFill>
                  <a:srgbClr val="231F20"/>
                </a:solidFill>
                <a:latin typeface="Montserrat"/>
                <a:cs typeface="Montserrat"/>
              </a:rPr>
              <a:t> </a:t>
            </a:r>
            <a:r>
              <a:rPr sz="1150" spc="-10" dirty="0">
                <a:solidFill>
                  <a:srgbClr val="231F20"/>
                </a:solidFill>
                <a:latin typeface="Montserrat"/>
                <a:cs typeface="Montserrat"/>
              </a:rPr>
              <a:t>poverty,</a:t>
            </a:r>
            <a:r>
              <a:rPr sz="1150" spc="-30" dirty="0">
                <a:solidFill>
                  <a:srgbClr val="231F20"/>
                </a:solidFill>
                <a:latin typeface="Montserrat"/>
                <a:cs typeface="Montserrat"/>
              </a:rPr>
              <a:t> </a:t>
            </a:r>
            <a:r>
              <a:rPr sz="1150" dirty="0">
                <a:solidFill>
                  <a:srgbClr val="231F20"/>
                </a:solidFill>
                <a:latin typeface="Montserrat"/>
                <a:cs typeface="Montserrat"/>
              </a:rPr>
              <a:t>deprivation,</a:t>
            </a:r>
            <a:r>
              <a:rPr sz="1150" spc="-30" dirty="0">
                <a:solidFill>
                  <a:srgbClr val="231F20"/>
                </a:solidFill>
                <a:latin typeface="Montserrat"/>
                <a:cs typeface="Montserrat"/>
              </a:rPr>
              <a:t> </a:t>
            </a:r>
            <a:r>
              <a:rPr sz="1150" dirty="0">
                <a:solidFill>
                  <a:srgbClr val="231F20"/>
                </a:solidFill>
                <a:latin typeface="Montserrat"/>
                <a:cs typeface="Montserrat"/>
              </a:rPr>
              <a:t>global</a:t>
            </a:r>
            <a:r>
              <a:rPr sz="1150" spc="-25" dirty="0">
                <a:solidFill>
                  <a:srgbClr val="231F20"/>
                </a:solidFill>
                <a:latin typeface="Montserrat"/>
                <a:cs typeface="Montserrat"/>
              </a:rPr>
              <a:t> </a:t>
            </a:r>
            <a:r>
              <a:rPr sz="1150" dirty="0">
                <a:solidFill>
                  <a:srgbClr val="231F20"/>
                </a:solidFill>
                <a:latin typeface="Montserrat"/>
                <a:cs typeface="Montserrat"/>
              </a:rPr>
              <a:t>shifts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economic</a:t>
            </a:r>
            <a:r>
              <a:rPr sz="1150" spc="-30" dirty="0">
                <a:solidFill>
                  <a:srgbClr val="231F20"/>
                </a:solidFill>
                <a:latin typeface="Montserrat"/>
                <a:cs typeface="Montserrat"/>
              </a:rPr>
              <a:t> </a:t>
            </a:r>
            <a:r>
              <a:rPr sz="1150" dirty="0">
                <a:solidFill>
                  <a:srgbClr val="231F20"/>
                </a:solidFill>
                <a:latin typeface="Montserrat"/>
                <a:cs typeface="Montserrat"/>
              </a:rPr>
              <a:t>power</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the </a:t>
            </a:r>
            <a:r>
              <a:rPr sz="1150" dirty="0">
                <a:solidFill>
                  <a:srgbClr val="231F20"/>
                </a:solidFill>
                <a:latin typeface="Montserrat"/>
                <a:cs typeface="Montserrat"/>
              </a:rPr>
              <a:t>challenge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sustainable</a:t>
            </a:r>
            <a:r>
              <a:rPr sz="1150" spc="-25" dirty="0">
                <a:solidFill>
                  <a:srgbClr val="231F20"/>
                </a:solidFill>
                <a:latin typeface="Montserrat"/>
                <a:cs typeface="Montserrat"/>
              </a:rPr>
              <a:t> </a:t>
            </a:r>
            <a:r>
              <a:rPr sz="1150" spc="-10" dirty="0">
                <a:solidFill>
                  <a:srgbClr val="231F20"/>
                </a:solidFill>
                <a:latin typeface="Montserrat"/>
                <a:cs typeface="Montserrat"/>
              </a:rPr>
              <a:t>resource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dirty="0">
                <a:solidFill>
                  <a:srgbClr val="231F20"/>
                </a:solidFill>
                <a:latin typeface="Montserrat"/>
                <a:cs typeface="Montserrat"/>
              </a:rPr>
              <a:t>encouraged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understand</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20" dirty="0">
                <a:solidFill>
                  <a:srgbClr val="231F20"/>
                </a:solidFill>
                <a:latin typeface="Montserrat"/>
                <a:cs typeface="Montserrat"/>
              </a:rPr>
              <a:t>role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society,</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considering</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viewpoints,</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attitudes.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1:</a:t>
            </a:r>
            <a:endParaRPr sz="1150" dirty="0">
              <a:latin typeface="Montserrat"/>
              <a:cs typeface="Montserrat"/>
            </a:endParaRPr>
          </a:p>
          <a:p>
            <a:pPr marL="12700" marR="981710">
              <a:lnSpc>
                <a:spcPct val="108700"/>
              </a:lnSpc>
            </a:pP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natural</a:t>
            </a:r>
            <a:r>
              <a:rPr sz="1150" spc="-25" dirty="0">
                <a:solidFill>
                  <a:srgbClr val="231F20"/>
                </a:solidFill>
                <a:latin typeface="Montserrat"/>
                <a:cs typeface="Montserrat"/>
              </a:rPr>
              <a:t> </a:t>
            </a:r>
            <a:r>
              <a:rPr sz="1150" dirty="0">
                <a:solidFill>
                  <a:srgbClr val="231F20"/>
                </a:solidFill>
                <a:latin typeface="Montserrat"/>
                <a:cs typeface="Montserrat"/>
              </a:rPr>
              <a:t>hazards,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25"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dirty="0">
                <a:solidFill>
                  <a:srgbClr val="231F20"/>
                </a:solidFill>
                <a:latin typeface="Montserrat"/>
                <a:cs typeface="Montserrat"/>
              </a:rPr>
              <a:t>landscapes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25" dirty="0">
                <a:solidFill>
                  <a:srgbClr val="231F20"/>
                </a:solidFill>
                <a:latin typeface="Montserrat"/>
                <a:cs typeface="Montserrat"/>
              </a:rPr>
              <a:t>UK, </a:t>
            </a:r>
            <a:r>
              <a:rPr sz="1150" dirty="0">
                <a:solidFill>
                  <a:srgbClr val="231F20"/>
                </a:solidFill>
                <a:latin typeface="Montserrat"/>
                <a:cs typeface="Montserrat"/>
              </a:rPr>
              <a:t>Geographical</a:t>
            </a:r>
            <a:r>
              <a:rPr sz="1150" spc="-55"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2:</a:t>
            </a:r>
            <a:endParaRPr sz="1150" dirty="0">
              <a:latin typeface="Montserrat"/>
              <a:cs typeface="Montserrat"/>
            </a:endParaRPr>
          </a:p>
          <a:p>
            <a:pPr marL="12700" marR="534670">
              <a:lnSpc>
                <a:spcPct val="108700"/>
              </a:lnSpc>
            </a:pPr>
            <a:r>
              <a:rPr sz="1150" dirty="0">
                <a:solidFill>
                  <a:srgbClr val="231F20"/>
                </a:solidFill>
                <a:latin typeface="Montserrat"/>
                <a:cs typeface="Montserrat"/>
              </a:rPr>
              <a:t>Urban</a:t>
            </a:r>
            <a:r>
              <a:rPr sz="1150" spc="-35" dirty="0">
                <a:solidFill>
                  <a:srgbClr val="231F20"/>
                </a:solidFill>
                <a:latin typeface="Montserrat"/>
                <a:cs typeface="Montserrat"/>
              </a:rPr>
              <a:t> </a:t>
            </a:r>
            <a:r>
              <a:rPr sz="1150" dirty="0">
                <a:solidFill>
                  <a:srgbClr val="231F20"/>
                </a:solidFill>
                <a:latin typeface="Montserrat"/>
                <a:cs typeface="Montserrat"/>
              </a:rPr>
              <a:t>issues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challenges,</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changing</a:t>
            </a:r>
            <a:r>
              <a:rPr sz="1150" spc="-35" dirty="0">
                <a:solidFill>
                  <a:srgbClr val="231F20"/>
                </a:solidFill>
                <a:latin typeface="Montserrat"/>
                <a:cs typeface="Montserrat"/>
              </a:rPr>
              <a:t> </a:t>
            </a:r>
            <a:r>
              <a:rPr sz="1150" dirty="0">
                <a:solidFill>
                  <a:srgbClr val="231F20"/>
                </a:solidFill>
                <a:latin typeface="Montserrat"/>
                <a:cs typeface="Montserrat"/>
              </a:rPr>
              <a:t>economic</a:t>
            </a:r>
            <a:r>
              <a:rPr sz="1150" spc="-35" dirty="0">
                <a:solidFill>
                  <a:srgbClr val="231F20"/>
                </a:solidFill>
                <a:latin typeface="Montserrat"/>
                <a:cs typeface="Montserrat"/>
              </a:rPr>
              <a:t> </a:t>
            </a:r>
            <a:r>
              <a:rPr sz="1150" dirty="0">
                <a:solidFill>
                  <a:srgbClr val="231F20"/>
                </a:solidFill>
                <a:latin typeface="Montserrat"/>
                <a:cs typeface="Montserrat"/>
              </a:rPr>
              <a:t>world,</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35" dirty="0">
                <a:solidFill>
                  <a:srgbClr val="231F20"/>
                </a:solidFill>
                <a:latin typeface="Montserrat"/>
                <a:cs typeface="Montserrat"/>
              </a:rPr>
              <a:t> </a:t>
            </a:r>
            <a:r>
              <a:rPr sz="1150" dirty="0">
                <a:solidFill>
                  <a:srgbClr val="231F20"/>
                </a:solidFill>
                <a:latin typeface="Montserrat"/>
                <a:cs typeface="Montserrat"/>
              </a:rPr>
              <a:t>of</a:t>
            </a:r>
            <a:r>
              <a:rPr sz="1150" spc="-35" dirty="0">
                <a:solidFill>
                  <a:srgbClr val="231F20"/>
                </a:solidFill>
                <a:latin typeface="Montserrat"/>
                <a:cs typeface="Montserrat"/>
              </a:rPr>
              <a:t> </a:t>
            </a:r>
            <a:r>
              <a:rPr sz="1150" spc="-10" dirty="0">
                <a:solidFill>
                  <a:srgbClr val="231F20"/>
                </a:solidFill>
                <a:latin typeface="Montserrat"/>
                <a:cs typeface="Montserrat"/>
              </a:rPr>
              <a:t>resource </a:t>
            </a:r>
            <a:r>
              <a:rPr sz="1150" dirty="0">
                <a:solidFill>
                  <a:srgbClr val="231F20"/>
                </a:solidFill>
                <a:latin typeface="Montserrat"/>
                <a:cs typeface="Montserrat"/>
              </a:rPr>
              <a:t>management,</a:t>
            </a:r>
            <a:r>
              <a:rPr sz="1150" spc="-40" dirty="0">
                <a:solidFill>
                  <a:srgbClr val="231F20"/>
                </a:solidFill>
                <a:latin typeface="Montserrat"/>
                <a:cs typeface="Montserrat"/>
              </a:rPr>
              <a:t> </a:t>
            </a:r>
            <a:r>
              <a:rPr sz="1150" dirty="0">
                <a:solidFill>
                  <a:srgbClr val="231F20"/>
                </a:solidFill>
                <a:latin typeface="Montserrat"/>
                <a:cs typeface="Montserrat"/>
              </a:rPr>
              <a:t>Geographical</a:t>
            </a:r>
            <a:r>
              <a:rPr sz="1150" spc="-4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3:</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Issue</a:t>
            </a:r>
            <a:r>
              <a:rPr sz="1150" spc="-15" dirty="0">
                <a:solidFill>
                  <a:srgbClr val="231F20"/>
                </a:solidFill>
                <a:latin typeface="Montserrat"/>
                <a:cs typeface="Montserrat"/>
              </a:rPr>
              <a:t> </a:t>
            </a:r>
            <a:r>
              <a:rPr sz="1150" spc="-10" dirty="0">
                <a:solidFill>
                  <a:srgbClr val="231F20"/>
                </a:solidFill>
                <a:latin typeface="Montserrat"/>
                <a:cs typeface="Montserrat"/>
              </a:rPr>
              <a:t>evaluation,</a:t>
            </a:r>
            <a:r>
              <a:rPr sz="1150" spc="-15" dirty="0">
                <a:solidFill>
                  <a:srgbClr val="231F20"/>
                </a:solidFill>
                <a:latin typeface="Montserrat"/>
                <a:cs typeface="Montserrat"/>
              </a:rPr>
              <a:t> </a:t>
            </a:r>
            <a:r>
              <a:rPr sz="1150" spc="-10" dirty="0">
                <a:solidFill>
                  <a:srgbClr val="231F20"/>
                </a:solidFill>
                <a:latin typeface="Montserrat"/>
                <a:cs typeface="Montserrat"/>
              </a:rPr>
              <a:t>Fieldwork,</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0" dirty="0">
                <a:solidFill>
                  <a:srgbClr val="231F20"/>
                </a:solidFill>
                <a:latin typeface="Montserrat"/>
                <a:cs typeface="Montserrat"/>
              </a:rPr>
              <a:t> 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1487170" algn="just">
              <a:lnSpc>
                <a:spcPct val="1087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2:</a:t>
            </a:r>
            <a:r>
              <a:rPr sz="1150" spc="-15"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dirty="0">
                <a:solidFill>
                  <a:srgbClr val="231F20"/>
                </a:solidFill>
                <a:latin typeface="Montserrat"/>
                <a:cs typeface="Montserrat"/>
              </a:rPr>
              <a:t>Applications</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a:t>
            </a:r>
            <a:endParaRPr sz="1150" dirty="0">
              <a:latin typeface="Montserrat"/>
              <a:cs typeface="Montserrat"/>
            </a:endParaRPr>
          </a:p>
          <a:p>
            <a:pPr marL="12700" algn="just">
              <a:lnSpc>
                <a:spcPct val="100000"/>
              </a:lnSpc>
              <a:spcBef>
                <a:spcPts val="120"/>
              </a:spcBef>
            </a:pPr>
            <a:r>
              <a:rPr sz="1150" spc="-20" dirty="0">
                <a:solidFill>
                  <a:srgbClr val="231F20"/>
                </a:solidFill>
                <a:latin typeface="Montserrat"/>
                <a:cs typeface="Montserrat"/>
              </a:rPr>
              <a:t>Pre-</a:t>
            </a:r>
            <a:r>
              <a:rPr sz="1150" dirty="0">
                <a:solidFill>
                  <a:srgbClr val="231F20"/>
                </a:solidFill>
                <a:latin typeface="Montserrat"/>
                <a:cs typeface="Montserrat"/>
              </a:rPr>
              <a:t>release</a:t>
            </a:r>
            <a:r>
              <a:rPr sz="1150" spc="-25" dirty="0">
                <a:solidFill>
                  <a:srgbClr val="231F20"/>
                </a:solidFill>
                <a:latin typeface="Montserrat"/>
                <a:cs typeface="Montserrat"/>
              </a:rPr>
              <a:t> </a:t>
            </a:r>
            <a:r>
              <a:rPr sz="1150" spc="-10" dirty="0">
                <a:solidFill>
                  <a:srgbClr val="231F20"/>
                </a:solidFill>
                <a:latin typeface="Montserrat"/>
                <a:cs typeface="Montserrat"/>
              </a:rPr>
              <a:t>resources</a:t>
            </a:r>
            <a:r>
              <a:rPr sz="1150" spc="-20" dirty="0">
                <a:solidFill>
                  <a:srgbClr val="231F20"/>
                </a:solidFill>
                <a:latin typeface="Montserrat"/>
                <a:cs typeface="Montserrat"/>
              </a:rPr>
              <a:t> </a:t>
            </a:r>
            <a:r>
              <a:rPr sz="1150" dirty="0">
                <a:solidFill>
                  <a:srgbClr val="231F20"/>
                </a:solidFill>
                <a:latin typeface="Montserrat"/>
                <a:cs typeface="Montserrat"/>
              </a:rPr>
              <a:t>booklet</a:t>
            </a:r>
            <a:r>
              <a:rPr sz="1150" spc="-25" dirty="0">
                <a:solidFill>
                  <a:srgbClr val="231F20"/>
                </a:solidFill>
                <a:latin typeface="Montserrat"/>
                <a:cs typeface="Montserrat"/>
              </a:rPr>
              <a:t> </a:t>
            </a:r>
            <a:r>
              <a:rPr sz="1150" dirty="0">
                <a:solidFill>
                  <a:srgbClr val="231F20"/>
                </a:solidFill>
                <a:latin typeface="Montserrat"/>
                <a:cs typeface="Montserrat"/>
              </a:rPr>
              <a:t>made</a:t>
            </a:r>
            <a:r>
              <a:rPr sz="1150" spc="-20" dirty="0">
                <a:solidFill>
                  <a:srgbClr val="231F20"/>
                </a:solidFill>
                <a:latin typeface="Montserrat"/>
                <a:cs typeface="Montserrat"/>
              </a:rPr>
              <a:t> </a:t>
            </a:r>
            <a:r>
              <a:rPr sz="1150" spc="-10" dirty="0">
                <a:solidFill>
                  <a:srgbClr val="231F20"/>
                </a:solidFill>
                <a:latin typeface="Montserrat"/>
                <a:cs typeface="Montserrat"/>
              </a:rPr>
              <a:t>available</a:t>
            </a:r>
            <a:r>
              <a:rPr sz="1150" spc="-20" dirty="0">
                <a:solidFill>
                  <a:srgbClr val="231F20"/>
                </a:solidFill>
                <a:latin typeface="Montserrat"/>
                <a:cs typeface="Montserrat"/>
              </a:rPr>
              <a:t> </a:t>
            </a:r>
            <a:r>
              <a:rPr sz="1150" dirty="0">
                <a:solidFill>
                  <a:srgbClr val="231F20"/>
                </a:solidFill>
                <a:latin typeface="Montserrat"/>
                <a:cs typeface="Montserrat"/>
              </a:rPr>
              <a:t>12</a:t>
            </a:r>
            <a:r>
              <a:rPr sz="1150" spc="-25" dirty="0">
                <a:solidFill>
                  <a:srgbClr val="231F20"/>
                </a:solidFill>
                <a:latin typeface="Montserrat"/>
                <a:cs typeface="Montserrat"/>
              </a:rPr>
              <a:t> </a:t>
            </a:r>
            <a:r>
              <a:rPr sz="1150" spc="-10" dirty="0">
                <a:solidFill>
                  <a:srgbClr val="231F20"/>
                </a:solidFill>
                <a:latin typeface="Montserrat"/>
                <a:cs typeface="Montserrat"/>
              </a:rPr>
              <a:t>weeks</a:t>
            </a:r>
            <a:r>
              <a:rPr sz="1150" spc="-20" dirty="0">
                <a:solidFill>
                  <a:srgbClr val="231F20"/>
                </a:solidFill>
                <a:latin typeface="Montserrat"/>
                <a:cs typeface="Montserrat"/>
              </a:rPr>
              <a:t> </a:t>
            </a:r>
            <a:r>
              <a:rPr sz="1150" dirty="0">
                <a:solidFill>
                  <a:srgbClr val="231F20"/>
                </a:solidFill>
                <a:latin typeface="Montserrat"/>
                <a:cs typeface="Montserrat"/>
              </a:rPr>
              <a:t>before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exam</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114"/>
              </a:spcBef>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spc="-10" dirty="0">
                <a:solidFill>
                  <a:srgbClr val="231F20"/>
                </a:solidFill>
                <a:latin typeface="Montserrat"/>
                <a:cs typeface="Montserrat"/>
              </a:rPr>
              <a:t>Geography,</a:t>
            </a:r>
            <a:r>
              <a:rPr sz="1150" spc="-25" dirty="0">
                <a:solidFill>
                  <a:srgbClr val="231F20"/>
                </a:solidFill>
                <a:latin typeface="Montserrat"/>
                <a:cs typeface="Montserrat"/>
              </a:rPr>
              <a:t> </a:t>
            </a:r>
            <a:r>
              <a:rPr sz="1150" spc="-10" dirty="0">
                <a:solidFill>
                  <a:srgbClr val="231F20"/>
                </a:solidFill>
                <a:latin typeface="Montserrat"/>
                <a:cs typeface="Montserrat"/>
              </a:rPr>
              <a:t>Environmental</a:t>
            </a:r>
            <a:r>
              <a:rPr sz="1150" spc="-25" dirty="0">
                <a:solidFill>
                  <a:srgbClr val="231F20"/>
                </a:solidFill>
                <a:latin typeface="Montserrat"/>
                <a:cs typeface="Montserrat"/>
              </a:rPr>
              <a:t> </a:t>
            </a:r>
            <a:r>
              <a:rPr sz="1150" dirty="0">
                <a:solidFill>
                  <a:srgbClr val="231F20"/>
                </a:solidFill>
                <a:latin typeface="Montserrat"/>
                <a:cs typeface="Montserrat"/>
              </a:rPr>
              <a:t>Science,</a:t>
            </a:r>
            <a:r>
              <a:rPr sz="1150" spc="-25" dirty="0">
                <a:solidFill>
                  <a:srgbClr val="231F20"/>
                </a:solidFill>
                <a:latin typeface="Montserrat"/>
                <a:cs typeface="Montserrat"/>
              </a:rPr>
              <a:t> </a:t>
            </a:r>
            <a:r>
              <a:rPr sz="1150" spc="-10" dirty="0">
                <a:solidFill>
                  <a:srgbClr val="231F20"/>
                </a:solidFill>
                <a:latin typeface="Montserrat"/>
                <a:cs typeface="Montserrat"/>
              </a:rPr>
              <a:t>Geology.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Compliments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following</a:t>
            </a:r>
            <a:r>
              <a:rPr sz="1150" spc="-25" dirty="0">
                <a:solidFill>
                  <a:srgbClr val="231F20"/>
                </a:solidFill>
                <a:latin typeface="Montserrat"/>
                <a:cs typeface="Montserrat"/>
              </a:rPr>
              <a:t> </a:t>
            </a:r>
            <a:r>
              <a:rPr sz="1150" dirty="0">
                <a:solidFill>
                  <a:srgbClr val="231F20"/>
                </a:solidFill>
                <a:latin typeface="Montserrat"/>
                <a:cs typeface="Montserrat"/>
              </a:rPr>
              <a:t>subjects: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Sciences,</a:t>
            </a:r>
            <a:r>
              <a:rPr sz="1150" spc="-25" dirty="0">
                <a:solidFill>
                  <a:srgbClr val="231F20"/>
                </a:solidFill>
                <a:latin typeface="Montserrat"/>
                <a:cs typeface="Montserrat"/>
              </a:rPr>
              <a:t> </a:t>
            </a:r>
            <a:r>
              <a:rPr sz="1150" dirty="0">
                <a:solidFill>
                  <a:srgbClr val="231F20"/>
                </a:solidFill>
                <a:latin typeface="Montserrat"/>
                <a:cs typeface="Montserrat"/>
              </a:rPr>
              <a:t>Mathematics,</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5" dirty="0">
                <a:solidFill>
                  <a:srgbClr val="231F20"/>
                </a:solidFill>
                <a:latin typeface="Montserrat"/>
                <a:cs typeface="Montserrat"/>
              </a:rPr>
              <a:t> </a:t>
            </a:r>
            <a:r>
              <a:rPr sz="1150" dirty="0">
                <a:solidFill>
                  <a:srgbClr val="231F20"/>
                </a:solidFill>
                <a:latin typeface="Montserrat"/>
                <a:cs typeface="Montserrat"/>
              </a:rPr>
              <a:t>English,</a:t>
            </a:r>
            <a:r>
              <a:rPr sz="1150" spc="-25"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gn="just">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42772" y="7894959"/>
            <a:ext cx="327596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15"/>
              </a:spcBef>
              <a:buChar char="•"/>
              <a:tabLst>
                <a:tab pos="240665" algn="l"/>
              </a:tabLst>
            </a:pPr>
            <a:r>
              <a:rPr sz="1150" spc="-10" dirty="0">
                <a:solidFill>
                  <a:srgbClr val="231F20"/>
                </a:solidFill>
                <a:latin typeface="Montserrat"/>
                <a:cs typeface="Montserrat"/>
              </a:rPr>
              <a:t>Cartographer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Data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40"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spc="-10" dirty="0">
                <a:solidFill>
                  <a:srgbClr val="231F20"/>
                </a:solidFill>
                <a:latin typeface="Montserrat"/>
                <a:cs typeface="Montserrat"/>
              </a:rPr>
              <a:t>information systems</a:t>
            </a:r>
            <a:r>
              <a:rPr sz="1150" spc="-1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Marketing</a:t>
            </a:r>
            <a:r>
              <a:rPr sz="1150" spc="-60" dirty="0">
                <a:solidFill>
                  <a:srgbClr val="231F20"/>
                </a:solidFill>
                <a:latin typeface="Montserrat"/>
                <a:cs typeface="Montserrat"/>
              </a:rPr>
              <a:t> </a:t>
            </a:r>
            <a:r>
              <a:rPr sz="1150" spc="-10" dirty="0">
                <a:solidFill>
                  <a:srgbClr val="231F20"/>
                </a:solidFill>
                <a:latin typeface="Montserrat"/>
                <a:cs typeface="Montserrat"/>
              </a:rPr>
              <a:t>executive</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Secondary</a:t>
            </a:r>
            <a:r>
              <a:rPr sz="1150" spc="-45" dirty="0">
                <a:solidFill>
                  <a:srgbClr val="231F20"/>
                </a:solidFill>
                <a:latin typeface="Montserrat"/>
                <a:cs typeface="Montserrat"/>
              </a:rPr>
              <a:t> </a:t>
            </a:r>
            <a:r>
              <a:rPr sz="1150" dirty="0">
                <a:solidFill>
                  <a:srgbClr val="231F20"/>
                </a:solidFill>
                <a:latin typeface="Montserrat"/>
                <a:cs typeface="Montserrat"/>
              </a:rPr>
              <a:t>school</a:t>
            </a:r>
            <a:r>
              <a:rPr sz="1150" spc="-40"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59218" y="7894666"/>
            <a:ext cx="225107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Town</a:t>
            </a:r>
            <a:r>
              <a:rPr sz="1150" spc="-60"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Construction</a:t>
            </a:r>
            <a:r>
              <a:rPr sz="1150" spc="-7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Landscape </a:t>
            </a:r>
            <a:r>
              <a:rPr sz="1150" spc="-10" dirty="0">
                <a:solidFill>
                  <a:srgbClr val="231F20"/>
                </a:solidFill>
                <a:latin typeface="Montserrat"/>
                <a:cs typeface="Montserrat"/>
              </a:rPr>
              <a:t>architect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a:t>
            </a:r>
            <a:r>
              <a:rPr sz="1150" spc="-50"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Nature</a:t>
            </a:r>
            <a:r>
              <a:rPr sz="1150" spc="-45" dirty="0">
                <a:solidFill>
                  <a:srgbClr val="231F20"/>
                </a:solidFill>
                <a:latin typeface="Montserrat"/>
                <a:cs typeface="Montserrat"/>
              </a:rPr>
              <a:t> </a:t>
            </a:r>
            <a:r>
              <a:rPr sz="1150" dirty="0">
                <a:solidFill>
                  <a:srgbClr val="231F20"/>
                </a:solidFill>
                <a:latin typeface="Montserrat"/>
                <a:cs typeface="Montserrat"/>
              </a:rPr>
              <a:t>conservation</a:t>
            </a:r>
            <a:r>
              <a:rPr sz="1150" spc="-4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Palaeontologist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Political</a:t>
            </a:r>
            <a:r>
              <a:rPr sz="1150" spc="-35" dirty="0">
                <a:solidFill>
                  <a:srgbClr val="231F20"/>
                </a:solidFill>
                <a:latin typeface="Montserrat"/>
                <a:cs typeface="Montserrat"/>
              </a:rPr>
              <a:t> </a:t>
            </a:r>
            <a:r>
              <a:rPr sz="1150" dirty="0">
                <a:solidFill>
                  <a:srgbClr val="231F20"/>
                </a:solidFill>
                <a:latin typeface="Montserrat"/>
                <a:cs typeface="Montserrat"/>
              </a:rPr>
              <a:t>risk</a:t>
            </a:r>
            <a:r>
              <a:rPr sz="1150" spc="-35"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Sustainability</a:t>
            </a:r>
            <a:r>
              <a:rPr sz="1150" spc="-25"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Transport</a:t>
            </a:r>
            <a:r>
              <a:rPr sz="1150" spc="-35"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36140">
              <a:lnSpc>
                <a:spcPct val="100000"/>
              </a:lnSpc>
              <a:spcBef>
                <a:spcPts val="100"/>
              </a:spcBef>
            </a:pPr>
            <a:r>
              <a:rPr dirty="0"/>
              <a:t>GCSE</a:t>
            </a:r>
            <a:r>
              <a:rPr spc="-10" dirty="0"/>
              <a:t> History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34505" cy="7662547"/>
          </a:xfrm>
          <a:prstGeom prst="rect">
            <a:avLst/>
          </a:prstGeom>
        </p:spPr>
        <p:txBody>
          <a:bodyPr vert="horz" wrap="square" lIns="0" tIns="12700" rIns="0" bIns="0" rtlCol="0">
            <a:spAutoFit/>
          </a:bodyPr>
          <a:lstStyle/>
          <a:p>
            <a:pPr marL="12700">
              <a:lnSpc>
                <a:spcPct val="100000"/>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M</a:t>
            </a:r>
            <a:r>
              <a:rPr lang="en-GB" sz="1150" dirty="0">
                <a:solidFill>
                  <a:srgbClr val="231F20"/>
                </a:solidFill>
                <a:latin typeface="Montserrat"/>
                <a:cs typeface="Montserrat"/>
              </a:rPr>
              <a:t>r </a:t>
            </a:r>
            <a:r>
              <a:rPr lang="en-GB" sz="1150" dirty="0" err="1">
                <a:solidFill>
                  <a:srgbClr val="231F20"/>
                </a:solidFill>
                <a:latin typeface="Montserrat"/>
                <a:cs typeface="Montserrat"/>
              </a:rPr>
              <a:t>Denker</a:t>
            </a:r>
            <a:endParaRPr lang="en-GB" sz="1150" dirty="0">
              <a:solidFill>
                <a:srgbClr val="231F20"/>
              </a:solidFill>
              <a:latin typeface="Montserrat"/>
              <a:cs typeface="Montserrat"/>
            </a:endParaRPr>
          </a:p>
          <a:p>
            <a:pPr marL="12700">
              <a:lnSpc>
                <a:spcPct val="100000"/>
              </a:lnSpc>
              <a:spcBef>
                <a:spcPts val="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12725">
              <a:lnSpc>
                <a:spcPct val="101400"/>
              </a:lnSpc>
            </a:pP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succeed</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need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secure</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KS3.</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second </a:t>
            </a:r>
            <a:r>
              <a:rPr sz="1150" dirty="0">
                <a:solidFill>
                  <a:srgbClr val="231F20"/>
                </a:solidFill>
                <a:latin typeface="Montserrat"/>
                <a:cs typeface="Montserrat"/>
              </a:rPr>
              <a:t>order</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20" dirty="0">
                <a:solidFill>
                  <a:srgbClr val="231F20"/>
                </a:solidFill>
                <a:latin typeface="Montserrat"/>
                <a:cs typeface="Montserrat"/>
              </a:rPr>
              <a:t> </a:t>
            </a:r>
            <a:r>
              <a:rPr sz="1150" dirty="0">
                <a:solidFill>
                  <a:srgbClr val="231F20"/>
                </a:solidFill>
                <a:latin typeface="Montserrat"/>
                <a:cs typeface="Montserrat"/>
              </a:rPr>
              <a:t>learnt</a:t>
            </a:r>
            <a:r>
              <a:rPr sz="1150" spc="-25" dirty="0">
                <a:solidFill>
                  <a:srgbClr val="231F20"/>
                </a:solidFill>
                <a:latin typeface="Montserrat"/>
                <a:cs typeface="Montserrat"/>
              </a:rPr>
              <a:t> </a:t>
            </a:r>
            <a:r>
              <a:rPr sz="1150" dirty="0">
                <a:solidFill>
                  <a:srgbClr val="231F20"/>
                </a:solidFill>
                <a:latin typeface="Montserrat"/>
                <a:cs typeface="Montserrat"/>
              </a:rPr>
              <a:t>support</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examined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spc="-25" dirty="0">
                <a:solidFill>
                  <a:srgbClr val="231F20"/>
                </a:solidFill>
                <a:latin typeface="Montserrat"/>
                <a:cs typeface="Montserrat"/>
              </a:rPr>
              <a:t>in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Embedding</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30" dirty="0">
                <a:solidFill>
                  <a:srgbClr val="231F20"/>
                </a:solidFill>
                <a:latin typeface="Montserrat"/>
                <a:cs typeface="Montserrat"/>
              </a:rPr>
              <a:t> </a:t>
            </a:r>
            <a:r>
              <a:rPr sz="1150" dirty="0">
                <a:solidFill>
                  <a:srgbClr val="231F20"/>
                </a:solidFill>
                <a:latin typeface="Montserrat"/>
                <a:cs typeface="Montserrat"/>
              </a:rPr>
              <a:t>around</a:t>
            </a:r>
            <a:r>
              <a:rPr sz="1150" spc="-25" dirty="0">
                <a:solidFill>
                  <a:srgbClr val="231F20"/>
                </a:solidFill>
                <a:latin typeface="Montserrat"/>
                <a:cs typeface="Montserrat"/>
              </a:rPr>
              <a:t> </a:t>
            </a:r>
            <a:r>
              <a:rPr sz="1150" dirty="0">
                <a:solidFill>
                  <a:srgbClr val="231F20"/>
                </a:solidFill>
                <a:latin typeface="Montserrat"/>
                <a:cs typeface="Montserrat"/>
              </a:rPr>
              <a:t>short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long</a:t>
            </a:r>
            <a:r>
              <a:rPr sz="1150" spc="-25" dirty="0">
                <a:solidFill>
                  <a:srgbClr val="231F20"/>
                </a:solidFill>
                <a:latin typeface="Montserrat"/>
                <a:cs typeface="Montserrat"/>
              </a:rPr>
              <a:t> </a:t>
            </a:r>
            <a:r>
              <a:rPr sz="1150" dirty="0">
                <a:solidFill>
                  <a:srgbClr val="231F20"/>
                </a:solidFill>
                <a:latin typeface="Montserrat"/>
                <a:cs typeface="Montserrat"/>
              </a:rPr>
              <a:t>term</a:t>
            </a:r>
            <a:r>
              <a:rPr sz="1150" spc="-30" dirty="0">
                <a:solidFill>
                  <a:srgbClr val="231F20"/>
                </a:solidFill>
                <a:latin typeface="Montserrat"/>
                <a:cs typeface="Montserrat"/>
              </a:rPr>
              <a:t> </a:t>
            </a:r>
            <a:r>
              <a:rPr sz="1150" dirty="0">
                <a:solidFill>
                  <a:srgbClr val="231F20"/>
                </a:solidFill>
                <a:latin typeface="Montserrat"/>
                <a:cs typeface="Montserrat"/>
              </a:rPr>
              <a:t>causes</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30" dirty="0">
                <a:solidFill>
                  <a:srgbClr val="231F20"/>
                </a:solidFill>
                <a:latin typeface="Montserrat"/>
                <a:cs typeface="Montserrat"/>
              </a:rPr>
              <a:t> </a:t>
            </a:r>
            <a:r>
              <a:rPr sz="1150" spc="-10" dirty="0">
                <a:solidFill>
                  <a:srgbClr val="231F20"/>
                </a:solidFill>
                <a:latin typeface="Montserrat"/>
                <a:cs typeface="Montserrat"/>
              </a:rPr>
              <a:t>consequences,</a:t>
            </a:r>
            <a:r>
              <a:rPr sz="1150" spc="-30"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narratives,</a:t>
            </a:r>
            <a:r>
              <a:rPr sz="1150" spc="-35" dirty="0">
                <a:solidFill>
                  <a:srgbClr val="231F20"/>
                </a:solidFill>
                <a:latin typeface="Montserrat"/>
                <a:cs typeface="Montserrat"/>
              </a:rPr>
              <a:t> </a:t>
            </a:r>
            <a:r>
              <a:rPr sz="1150" dirty="0">
                <a:solidFill>
                  <a:srgbClr val="231F20"/>
                </a:solidFill>
                <a:latin typeface="Montserrat"/>
                <a:cs typeface="Montserrat"/>
              </a:rPr>
              <a:t>analysing</a:t>
            </a:r>
            <a:r>
              <a:rPr sz="1150" spc="-30" dirty="0">
                <a:solidFill>
                  <a:srgbClr val="231F20"/>
                </a:solidFill>
                <a:latin typeface="Montserrat"/>
                <a:cs typeface="Montserrat"/>
              </a:rPr>
              <a:t> </a:t>
            </a:r>
            <a:r>
              <a:rPr sz="1150" dirty="0">
                <a:solidFill>
                  <a:srgbClr val="231F20"/>
                </a:solidFill>
                <a:latin typeface="Montserrat"/>
                <a:cs typeface="Montserrat"/>
              </a:rPr>
              <a:t>sources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spc="-10" dirty="0">
                <a:solidFill>
                  <a:srgbClr val="231F20"/>
                </a:solidFill>
                <a:latin typeface="Montserrat"/>
                <a:cs typeface="Montserrat"/>
              </a:rPr>
              <a:t>evidence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interpretations</a:t>
            </a:r>
            <a:r>
              <a:rPr sz="1150" spc="-30" dirty="0">
                <a:solidFill>
                  <a:srgbClr val="231F20"/>
                </a:solidFill>
                <a:latin typeface="Montserrat"/>
                <a:cs typeface="Montserrat"/>
              </a:rPr>
              <a:t> </a:t>
            </a:r>
            <a:r>
              <a:rPr sz="1150" dirty="0">
                <a:solidFill>
                  <a:srgbClr val="231F20"/>
                </a:solidFill>
                <a:latin typeface="Montserrat"/>
                <a:cs typeface="Montserrat"/>
              </a:rPr>
              <a:t>enables</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explore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periods</a:t>
            </a:r>
            <a:r>
              <a:rPr sz="1150" spc="-25" dirty="0">
                <a:solidFill>
                  <a:srgbClr val="231F20"/>
                </a:solidFill>
                <a:latin typeface="Montserrat"/>
                <a:cs typeface="Montserrat"/>
              </a:rPr>
              <a:t> </a:t>
            </a:r>
            <a:r>
              <a:rPr sz="1150" dirty="0">
                <a:solidFill>
                  <a:srgbClr val="231F20"/>
                </a:solidFill>
                <a:latin typeface="Montserrat"/>
                <a:cs typeface="Montserrat"/>
              </a:rPr>
              <a:t>confidently,</a:t>
            </a:r>
            <a:r>
              <a:rPr sz="1150" spc="-20" dirty="0">
                <a:solidFill>
                  <a:srgbClr val="231F20"/>
                </a:solidFill>
                <a:latin typeface="Montserrat"/>
                <a:cs typeface="Montserrat"/>
              </a:rPr>
              <a:t> </a:t>
            </a:r>
            <a:r>
              <a:rPr sz="1150" dirty="0">
                <a:solidFill>
                  <a:srgbClr val="231F20"/>
                </a:solidFill>
                <a:latin typeface="Montserrat"/>
                <a:cs typeface="Montserrat"/>
              </a:rPr>
              <a:t>being</a:t>
            </a:r>
            <a:r>
              <a:rPr sz="1150" spc="-25" dirty="0">
                <a:solidFill>
                  <a:srgbClr val="231F20"/>
                </a:solidFill>
                <a:latin typeface="Montserrat"/>
                <a:cs typeface="Montserrat"/>
              </a:rPr>
              <a:t> </a:t>
            </a:r>
            <a:r>
              <a:rPr sz="1150" dirty="0">
                <a:solidFill>
                  <a:srgbClr val="231F20"/>
                </a:solidFill>
                <a:latin typeface="Montserrat"/>
                <a:cs typeface="Montserrat"/>
              </a:rPr>
              <a:t>able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place</a:t>
            </a:r>
            <a:r>
              <a:rPr sz="1150" spc="-20" dirty="0">
                <a:solidFill>
                  <a:srgbClr val="231F20"/>
                </a:solidFill>
                <a:latin typeface="Montserrat"/>
                <a:cs typeface="Montserrat"/>
              </a:rPr>
              <a:t> </a:t>
            </a:r>
            <a:r>
              <a:rPr sz="1150" dirty="0">
                <a:solidFill>
                  <a:srgbClr val="231F20"/>
                </a:solidFill>
                <a:latin typeface="Montserrat"/>
                <a:cs typeface="Montserrat"/>
              </a:rPr>
              <a:t>them</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10" dirty="0">
                <a:solidFill>
                  <a:srgbClr val="231F20"/>
                </a:solidFill>
                <a:latin typeface="Montserrat"/>
                <a:cs typeface="Montserrat"/>
              </a:rPr>
              <a:t>chronological</a:t>
            </a:r>
            <a:r>
              <a:rPr sz="1150" spc="-20" dirty="0">
                <a:solidFill>
                  <a:srgbClr val="231F20"/>
                </a:solidFill>
                <a:latin typeface="Montserrat"/>
                <a:cs typeface="Montserrat"/>
              </a:rPr>
              <a:t> </a:t>
            </a:r>
            <a:r>
              <a:rPr sz="1150" dirty="0">
                <a:solidFill>
                  <a:srgbClr val="231F20"/>
                </a:solidFill>
                <a:latin typeface="Montserrat"/>
                <a:cs typeface="Montserrat"/>
              </a:rPr>
              <a:t>context</a:t>
            </a:r>
            <a:r>
              <a:rPr sz="1150" spc="-25" dirty="0">
                <a:solidFill>
                  <a:srgbClr val="231F20"/>
                </a:solidFill>
                <a:latin typeface="Montserrat"/>
                <a:cs typeface="Montserrat"/>
              </a:rPr>
              <a:t> and </a:t>
            </a:r>
            <a:r>
              <a:rPr sz="1150" spc="-10" dirty="0">
                <a:solidFill>
                  <a:srgbClr val="231F20"/>
                </a:solidFill>
                <a:latin typeface="Montserrat"/>
                <a:cs typeface="Montserrat"/>
              </a:rPr>
              <a:t>therefore,</a:t>
            </a:r>
            <a:r>
              <a:rPr sz="1150" spc="-30" dirty="0">
                <a:solidFill>
                  <a:srgbClr val="231F20"/>
                </a:solidFill>
                <a:latin typeface="Montserrat"/>
                <a:cs typeface="Montserrat"/>
              </a:rPr>
              <a:t> </a:t>
            </a:r>
            <a:r>
              <a:rPr sz="1150" dirty="0">
                <a:solidFill>
                  <a:srgbClr val="231F20"/>
                </a:solidFill>
                <a:latin typeface="Montserrat"/>
                <a:cs typeface="Montserrat"/>
              </a:rPr>
              <a:t>understand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wider</a:t>
            </a:r>
            <a:r>
              <a:rPr sz="1150" spc="-30" dirty="0">
                <a:solidFill>
                  <a:srgbClr val="231F20"/>
                </a:solidFill>
                <a:latin typeface="Montserrat"/>
                <a:cs typeface="Montserrat"/>
              </a:rPr>
              <a:t> </a:t>
            </a:r>
            <a:r>
              <a:rPr sz="1150" dirty="0">
                <a:solidFill>
                  <a:srgbClr val="231F20"/>
                </a:solidFill>
                <a:latin typeface="Montserrat"/>
                <a:cs typeface="Montserrat"/>
              </a:rPr>
              <a:t>reaching</a:t>
            </a:r>
            <a:r>
              <a:rPr sz="1150" spc="-30" dirty="0">
                <a:solidFill>
                  <a:srgbClr val="231F20"/>
                </a:solidFill>
                <a:latin typeface="Montserrat"/>
                <a:cs typeface="Montserrat"/>
              </a:rPr>
              <a:t> </a:t>
            </a:r>
            <a:r>
              <a:rPr sz="1150" dirty="0">
                <a:solidFill>
                  <a:srgbClr val="231F20"/>
                </a:solidFill>
                <a:latin typeface="Montserrat"/>
                <a:cs typeface="Montserrat"/>
              </a:rPr>
              <a:t>issues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KS3</a:t>
            </a:r>
            <a:r>
              <a:rPr sz="1150" spc="-30" dirty="0">
                <a:solidFill>
                  <a:srgbClr val="231F20"/>
                </a:solidFill>
                <a:latin typeface="Montserrat"/>
                <a:cs typeface="Montserrat"/>
              </a:rPr>
              <a:t> </a:t>
            </a:r>
            <a:r>
              <a:rPr sz="1150" spc="-10" dirty="0">
                <a:solidFill>
                  <a:srgbClr val="231F20"/>
                </a:solidFill>
                <a:latin typeface="Montserrat"/>
                <a:cs typeface="Montserrat"/>
              </a:rPr>
              <a:t>knowledge.</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All</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dirty="0">
                <a:solidFill>
                  <a:srgbClr val="231F20"/>
                </a:solidFill>
                <a:latin typeface="Montserrat"/>
                <a:cs typeface="Montserrat"/>
              </a:rPr>
              <a:t>GCSE</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examinations</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three</a:t>
            </a:r>
            <a:r>
              <a:rPr sz="1150" spc="-35" dirty="0">
                <a:solidFill>
                  <a:srgbClr val="231F20"/>
                </a:solidFill>
                <a:latin typeface="Montserrat"/>
                <a:cs typeface="Montserrat"/>
              </a:rPr>
              <a:t> </a:t>
            </a:r>
            <a:r>
              <a:rPr sz="1150" spc="-10" dirty="0">
                <a:solidFill>
                  <a:srgbClr val="231F20"/>
                </a:solidFill>
                <a:latin typeface="Montserrat"/>
                <a:cs typeface="Montserrat"/>
              </a:rPr>
              <a:t>papers</a:t>
            </a:r>
            <a:endParaRPr sz="1150" dirty="0">
              <a:latin typeface="Montserrat"/>
              <a:cs typeface="Montserrat"/>
            </a:endParaRPr>
          </a:p>
          <a:p>
            <a:pPr marL="12700" marR="5080">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Britain,</a:t>
            </a:r>
            <a:r>
              <a:rPr sz="1150" spc="-20" dirty="0">
                <a:solidFill>
                  <a:srgbClr val="231F20"/>
                </a:solidFill>
                <a:latin typeface="Montserrat"/>
                <a:cs typeface="Montserrat"/>
              </a:rPr>
              <a:t> </a:t>
            </a:r>
            <a:r>
              <a:rPr sz="1150" dirty="0">
                <a:solidFill>
                  <a:srgbClr val="231F20"/>
                </a:solidFill>
                <a:latin typeface="Montserrat"/>
                <a:cs typeface="Montserrat"/>
              </a:rPr>
              <a:t>c1250</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present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British</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Western</a:t>
            </a:r>
            <a:r>
              <a:rPr sz="1150" spc="-20" dirty="0">
                <a:solidFill>
                  <a:srgbClr val="231F20"/>
                </a:solidFill>
                <a:latin typeface="Montserrat"/>
                <a:cs typeface="Montserrat"/>
              </a:rPr>
              <a:t> </a:t>
            </a:r>
            <a:r>
              <a:rPr sz="1150" dirty="0">
                <a:solidFill>
                  <a:srgbClr val="231F20"/>
                </a:solidFill>
                <a:latin typeface="Montserrat"/>
                <a:cs typeface="Montserrat"/>
              </a:rPr>
              <a:t>Front,</a:t>
            </a:r>
            <a:r>
              <a:rPr sz="1150" spc="-25" dirty="0">
                <a:solidFill>
                  <a:srgbClr val="231F20"/>
                </a:solidFill>
                <a:latin typeface="Montserrat"/>
                <a:cs typeface="Montserrat"/>
              </a:rPr>
              <a:t> </a:t>
            </a:r>
            <a:r>
              <a:rPr sz="1150" dirty="0">
                <a:solidFill>
                  <a:srgbClr val="231F20"/>
                </a:solidFill>
                <a:latin typeface="Montserrat"/>
                <a:cs typeface="Montserrat"/>
              </a:rPr>
              <a:t>1914</a:t>
            </a:r>
            <a:r>
              <a:rPr sz="1150" spc="-20" dirty="0">
                <a:solidFill>
                  <a:srgbClr val="231F20"/>
                </a:solidFill>
                <a:latin typeface="Montserrat"/>
                <a:cs typeface="Montserrat"/>
              </a:rPr>
              <a:t> </a:t>
            </a:r>
            <a:r>
              <a:rPr sz="1150" spc="-50" dirty="0">
                <a:solidFill>
                  <a:srgbClr val="231F20"/>
                </a:solidFill>
                <a:latin typeface="Montserrat"/>
                <a:cs typeface="Montserrat"/>
              </a:rPr>
              <a:t>– </a:t>
            </a:r>
            <a:r>
              <a:rPr sz="1150" dirty="0">
                <a:solidFill>
                  <a:srgbClr val="231F20"/>
                </a:solidFill>
                <a:latin typeface="Montserrat"/>
                <a:cs typeface="Montserrat"/>
              </a:rPr>
              <a:t>1918:</a:t>
            </a:r>
            <a:r>
              <a:rPr sz="1150" spc="-30" dirty="0">
                <a:solidFill>
                  <a:srgbClr val="231F20"/>
                </a:solidFill>
                <a:latin typeface="Montserrat"/>
                <a:cs typeface="Montserrat"/>
              </a:rPr>
              <a:t> </a:t>
            </a:r>
            <a:r>
              <a:rPr sz="1150" dirty="0">
                <a:solidFill>
                  <a:srgbClr val="231F20"/>
                </a:solidFill>
                <a:latin typeface="Montserrat"/>
                <a:cs typeface="Montserrat"/>
              </a:rPr>
              <a:t>injuries,</a:t>
            </a:r>
            <a:r>
              <a:rPr sz="1150" spc="-25" dirty="0">
                <a:solidFill>
                  <a:srgbClr val="231F20"/>
                </a:solidFill>
                <a:latin typeface="Montserrat"/>
                <a:cs typeface="Montserrat"/>
              </a:rPr>
              <a:t> </a:t>
            </a:r>
            <a:r>
              <a:rPr sz="1150" dirty="0">
                <a:solidFill>
                  <a:srgbClr val="231F20"/>
                </a:solidFill>
                <a:latin typeface="Montserrat"/>
                <a:cs typeface="Montserrat"/>
              </a:rPr>
              <a:t>treatment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287655">
              <a:lnSpc>
                <a:spcPct val="101400"/>
              </a:lnSpc>
              <a:spcBef>
                <a:spcPts val="5"/>
              </a:spcBef>
            </a:pP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unit</a:t>
            </a:r>
            <a:r>
              <a:rPr sz="1150" spc="-20" dirty="0">
                <a:solidFill>
                  <a:srgbClr val="231F20"/>
                </a:solidFill>
                <a:latin typeface="Montserrat"/>
                <a:cs typeface="Montserrat"/>
              </a:rPr>
              <a:t> </a:t>
            </a:r>
            <a:r>
              <a:rPr sz="1150" spc="-10" dirty="0">
                <a:solidFill>
                  <a:srgbClr val="231F20"/>
                </a:solidFill>
                <a:latin typeface="Montserrat"/>
                <a:cs typeface="Montserrat"/>
              </a:rPr>
              <a:t>covers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transformation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treatment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disease</a:t>
            </a:r>
            <a:r>
              <a:rPr sz="1150" spc="-1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time. </a:t>
            </a:r>
            <a:r>
              <a:rPr sz="1150" dirty="0">
                <a:solidFill>
                  <a:srgbClr val="231F20"/>
                </a:solidFill>
                <a:latin typeface="Montserrat"/>
                <a:cs typeface="Montserrat"/>
              </a:rPr>
              <a:t>It</a:t>
            </a:r>
            <a:r>
              <a:rPr sz="1150" spc="-20" dirty="0">
                <a:solidFill>
                  <a:srgbClr val="231F20"/>
                </a:solidFill>
                <a:latin typeface="Montserrat"/>
                <a:cs typeface="Montserrat"/>
              </a:rPr>
              <a:t> </a:t>
            </a:r>
            <a:r>
              <a:rPr sz="1150" dirty="0">
                <a:solidFill>
                  <a:srgbClr val="231F20"/>
                </a:solidFill>
                <a:latin typeface="Montserrat"/>
                <a:cs typeface="Montserrat"/>
              </a:rPr>
              <a:t>ranges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15" dirty="0">
                <a:solidFill>
                  <a:srgbClr val="231F20"/>
                </a:solidFill>
                <a:latin typeface="Montserrat"/>
                <a:cs typeface="Montserrat"/>
              </a:rPr>
              <a:t> </a:t>
            </a:r>
            <a:r>
              <a:rPr sz="1150" dirty="0">
                <a:solidFill>
                  <a:srgbClr val="231F20"/>
                </a:solidFill>
                <a:latin typeface="Montserrat"/>
                <a:cs typeface="Montserrat"/>
              </a:rPr>
              <a:t>bizarre</a:t>
            </a:r>
            <a:r>
              <a:rPr sz="1150" spc="-20" dirty="0">
                <a:solidFill>
                  <a:srgbClr val="231F20"/>
                </a:solidFill>
                <a:latin typeface="Montserrat"/>
                <a:cs typeface="Montserrat"/>
              </a:rPr>
              <a:t> </a:t>
            </a:r>
            <a:r>
              <a:rPr sz="1150" dirty="0">
                <a:solidFill>
                  <a:srgbClr val="231F20"/>
                </a:solidFill>
                <a:latin typeface="Montserrat"/>
                <a:cs typeface="Montserrat"/>
              </a:rPr>
              <a:t>ideas</a:t>
            </a:r>
            <a:r>
              <a:rPr sz="1150" spc="-1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causes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Black</a:t>
            </a:r>
            <a:r>
              <a:rPr sz="1150" spc="-15" dirty="0">
                <a:solidFill>
                  <a:srgbClr val="231F20"/>
                </a:solidFill>
                <a:latin typeface="Montserrat"/>
                <a:cs typeface="Montserrat"/>
              </a:rPr>
              <a:t> </a:t>
            </a:r>
            <a:r>
              <a:rPr sz="1150" dirty="0">
                <a:solidFill>
                  <a:srgbClr val="231F20"/>
                </a:solidFill>
                <a:latin typeface="Montserrat"/>
                <a:cs typeface="Montserrat"/>
              </a:rPr>
              <a:t>Death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ground</a:t>
            </a:r>
            <a:r>
              <a:rPr sz="1150" spc="-20" dirty="0">
                <a:solidFill>
                  <a:srgbClr val="231F20"/>
                </a:solidFill>
                <a:latin typeface="Montserrat"/>
                <a:cs typeface="Montserrat"/>
              </a:rPr>
              <a:t> </a:t>
            </a:r>
            <a:r>
              <a:rPr sz="1150" spc="-10" dirty="0">
                <a:solidFill>
                  <a:srgbClr val="231F20"/>
                </a:solidFill>
                <a:latin typeface="Montserrat"/>
                <a:cs typeface="Montserrat"/>
              </a:rPr>
              <a:t>breaking discoveries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germ</a:t>
            </a:r>
            <a:r>
              <a:rPr sz="1150" spc="-15" dirty="0">
                <a:solidFill>
                  <a:srgbClr val="231F20"/>
                </a:solidFill>
                <a:latin typeface="Montserrat"/>
                <a:cs typeface="Montserrat"/>
              </a:rPr>
              <a:t> </a:t>
            </a:r>
            <a:r>
              <a:rPr sz="1150" dirty="0">
                <a:solidFill>
                  <a:srgbClr val="231F20"/>
                </a:solidFill>
                <a:latin typeface="Montserrat"/>
                <a:cs typeface="Montserrat"/>
              </a:rPr>
              <a:t>theory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DNA.</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explore</a:t>
            </a:r>
            <a:r>
              <a:rPr sz="1150" spc="-15" dirty="0">
                <a:solidFill>
                  <a:srgbClr val="231F20"/>
                </a:solidFill>
                <a:latin typeface="Montserrat"/>
                <a:cs typeface="Montserrat"/>
              </a:rPr>
              <a:t> </a:t>
            </a:r>
            <a:r>
              <a:rPr sz="1150" dirty="0">
                <a:solidFill>
                  <a:srgbClr val="231F20"/>
                </a:solidFill>
                <a:latin typeface="Montserrat"/>
                <a:cs typeface="Montserrat"/>
              </a:rPr>
              <a:t>injuries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treatments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dirty="0">
                <a:solidFill>
                  <a:srgbClr val="231F20"/>
                </a:solidFill>
                <a:latin typeface="Montserrat"/>
                <a:cs typeface="Montserrat"/>
              </a:rPr>
              <a:t>during</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30" dirty="0">
                <a:solidFill>
                  <a:srgbClr val="231F20"/>
                </a:solidFill>
                <a:latin typeface="Montserrat"/>
                <a:cs typeface="Montserrat"/>
              </a:rPr>
              <a:t> </a:t>
            </a:r>
            <a:r>
              <a:rPr sz="1150" spc="-20" dirty="0">
                <a:solidFill>
                  <a:srgbClr val="231F20"/>
                </a:solidFill>
                <a:latin typeface="Montserrat"/>
                <a:cs typeface="Montserrat"/>
              </a:rPr>
              <a:t>war.</a:t>
            </a:r>
            <a:endParaRPr sz="1150" dirty="0">
              <a:latin typeface="Montserrat"/>
              <a:cs typeface="Montserrat"/>
            </a:endParaRPr>
          </a:p>
          <a:p>
            <a:pPr marL="12700" marR="307975">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Early</a:t>
            </a:r>
            <a:r>
              <a:rPr sz="1150" spc="-20" dirty="0">
                <a:solidFill>
                  <a:srgbClr val="231F20"/>
                </a:solidFill>
                <a:latin typeface="Montserrat"/>
                <a:cs typeface="Montserrat"/>
              </a:rPr>
              <a:t> </a:t>
            </a:r>
            <a:r>
              <a:rPr sz="1150" dirty="0">
                <a:solidFill>
                  <a:srgbClr val="231F20"/>
                </a:solidFill>
                <a:latin typeface="Montserrat"/>
                <a:cs typeface="Montserrat"/>
              </a:rPr>
              <a:t>Elizabethan</a:t>
            </a:r>
            <a:r>
              <a:rPr sz="1150" spc="-20" dirty="0">
                <a:solidFill>
                  <a:srgbClr val="231F20"/>
                </a:solidFill>
                <a:latin typeface="Montserrat"/>
                <a:cs typeface="Montserrat"/>
              </a:rPr>
              <a:t> </a:t>
            </a:r>
            <a:r>
              <a:rPr sz="1150" dirty="0">
                <a:solidFill>
                  <a:srgbClr val="231F20"/>
                </a:solidFill>
                <a:latin typeface="Montserrat"/>
                <a:cs typeface="Montserrat"/>
              </a:rPr>
              <a:t>England,</a:t>
            </a:r>
            <a:r>
              <a:rPr sz="1150" spc="-25" dirty="0">
                <a:solidFill>
                  <a:srgbClr val="231F20"/>
                </a:solidFill>
                <a:latin typeface="Montserrat"/>
                <a:cs typeface="Montserrat"/>
              </a:rPr>
              <a:t> </a:t>
            </a:r>
            <a:r>
              <a:rPr sz="1150" dirty="0">
                <a:solidFill>
                  <a:srgbClr val="231F20"/>
                </a:solidFill>
                <a:latin typeface="Montserrat"/>
                <a:cs typeface="Montserrat"/>
              </a:rPr>
              <a:t>1558</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88</a:t>
            </a:r>
            <a:r>
              <a:rPr lang="en-GB" sz="1150" spc="-20" dirty="0">
                <a:solidFill>
                  <a:srgbClr val="231F20"/>
                </a:solidFill>
                <a:latin typeface="Montserrat"/>
                <a:cs typeface="Montserrat"/>
              </a:rPr>
              <a:t>, Super power relations and the cold war 1941-91 (40%)</a:t>
            </a:r>
            <a:r>
              <a:rPr lang="en-GB" sz="1150" spc="-10" dirty="0">
                <a:solidFill>
                  <a:srgbClr val="231F20"/>
                </a:solidFill>
                <a:latin typeface="Montserrat"/>
                <a:cs typeface="Montserrat"/>
              </a:rPr>
              <a:t>. </a:t>
            </a:r>
            <a:r>
              <a:rPr lang="en-GB" sz="1150" dirty="0">
                <a:solidFill>
                  <a:srgbClr val="231F20"/>
                </a:solidFill>
                <a:latin typeface="Montserrat"/>
                <a:cs typeface="Montserrat"/>
              </a:rPr>
              <a:t>The Elizabethan England and explores the rise and death of female monarch who had dear threats from foreign countries like Spain and from the Catholics at home. In the cold war unit the pupils will study the rise in tension between the USA and the USSR and the impact this had on global politics and political relationships.</a:t>
            </a:r>
            <a:endParaRPr sz="1150" dirty="0">
              <a:latin typeface="Montserrat"/>
              <a:cs typeface="Montserrat"/>
            </a:endParaRPr>
          </a:p>
          <a:p>
            <a:pPr>
              <a:lnSpc>
                <a:spcPct val="100000"/>
              </a:lnSpc>
              <a:spcBef>
                <a:spcPts val="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Weimar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spc="-10" dirty="0">
                <a:solidFill>
                  <a:srgbClr val="231F20"/>
                </a:solidFill>
                <a:latin typeface="Montserrat"/>
                <a:cs typeface="Montserrat"/>
              </a:rPr>
              <a:t>Germany,</a:t>
            </a:r>
            <a:r>
              <a:rPr sz="1150" spc="-15" dirty="0">
                <a:solidFill>
                  <a:srgbClr val="231F20"/>
                </a:solidFill>
                <a:latin typeface="Montserrat"/>
                <a:cs typeface="Montserrat"/>
              </a:rPr>
              <a:t> </a:t>
            </a:r>
            <a:r>
              <a:rPr sz="1150" dirty="0">
                <a:solidFill>
                  <a:srgbClr val="231F20"/>
                </a:solidFill>
                <a:latin typeface="Montserrat"/>
                <a:cs typeface="Montserrat"/>
              </a:rPr>
              <a:t>1918-</a:t>
            </a:r>
            <a:r>
              <a:rPr sz="1150" spc="-20" dirty="0">
                <a:solidFill>
                  <a:srgbClr val="231F20"/>
                </a:solidFill>
                <a:latin typeface="Montserrat"/>
                <a:cs typeface="Montserrat"/>
              </a:rPr>
              <a:t> </a:t>
            </a:r>
            <a:r>
              <a:rPr sz="1150" dirty="0">
                <a:solidFill>
                  <a:srgbClr val="231F20"/>
                </a:solidFill>
                <a:latin typeface="Montserrat"/>
                <a:cs typeface="Montserrat"/>
              </a:rPr>
              <a:t>1939</a:t>
            </a:r>
            <a:r>
              <a:rPr sz="1150" spc="-2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199390">
              <a:lnSpc>
                <a:spcPct val="101400"/>
              </a:lnSpc>
            </a:pPr>
            <a:r>
              <a:rPr sz="1150" dirty="0">
                <a:solidFill>
                  <a:srgbClr val="231F20"/>
                </a:solidFill>
                <a:latin typeface="Montserrat"/>
                <a:cs typeface="Montserrat"/>
              </a:rPr>
              <a:t>Perhaps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most</a:t>
            </a:r>
            <a:r>
              <a:rPr sz="1150" spc="-20" dirty="0">
                <a:solidFill>
                  <a:srgbClr val="231F20"/>
                </a:solidFill>
                <a:latin typeface="Montserrat"/>
                <a:cs typeface="Montserrat"/>
              </a:rPr>
              <a:t> </a:t>
            </a:r>
            <a:r>
              <a:rPr sz="1150" dirty="0">
                <a:solidFill>
                  <a:srgbClr val="231F20"/>
                </a:solidFill>
                <a:latin typeface="Montserrat"/>
                <a:cs typeface="Montserrat"/>
              </a:rPr>
              <a:t>infamous</a:t>
            </a:r>
            <a:r>
              <a:rPr sz="1150" spc="-20" dirty="0">
                <a:solidFill>
                  <a:srgbClr val="231F20"/>
                </a:solidFill>
                <a:latin typeface="Montserrat"/>
                <a:cs typeface="Montserrat"/>
              </a:rPr>
              <a:t> </a:t>
            </a:r>
            <a:r>
              <a:rPr sz="1150" dirty="0">
                <a:solidFill>
                  <a:srgbClr val="231F20"/>
                </a:solidFill>
                <a:latin typeface="Montserrat"/>
                <a:cs typeface="Montserrat"/>
              </a:rPr>
              <a:t>periods</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history</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spc="-10" dirty="0">
                <a:solidFill>
                  <a:srgbClr val="231F20"/>
                </a:solidFill>
                <a:latin typeface="Montserrat"/>
                <a:cs typeface="Montserrat"/>
              </a:rPr>
              <a:t>explored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depth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see</a:t>
            </a:r>
            <a:r>
              <a:rPr sz="1150" spc="-15" dirty="0">
                <a:solidFill>
                  <a:srgbClr val="231F20"/>
                </a:solidFill>
                <a:latin typeface="Montserrat"/>
                <a:cs typeface="Montserrat"/>
              </a:rPr>
              <a:t> </a:t>
            </a:r>
            <a:r>
              <a:rPr sz="1150" dirty="0">
                <a:solidFill>
                  <a:srgbClr val="231F20"/>
                </a:solidFill>
                <a:latin typeface="Montserrat"/>
                <a:cs typeface="Montserrat"/>
              </a:rPr>
              <a:t>how</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democratic</a:t>
            </a:r>
            <a:r>
              <a:rPr sz="1150" spc="-30" dirty="0">
                <a:solidFill>
                  <a:srgbClr val="231F20"/>
                </a:solidFill>
                <a:latin typeface="Montserrat"/>
                <a:cs typeface="Montserrat"/>
              </a:rPr>
              <a:t> </a:t>
            </a:r>
            <a:r>
              <a:rPr sz="1150" dirty="0">
                <a:solidFill>
                  <a:srgbClr val="231F20"/>
                </a:solidFill>
                <a:latin typeface="Montserrat"/>
                <a:cs typeface="Montserrat"/>
              </a:rPr>
              <a:t>German</a:t>
            </a:r>
            <a:r>
              <a:rPr sz="1150" spc="-25" dirty="0">
                <a:solidFill>
                  <a:srgbClr val="231F20"/>
                </a:solidFill>
                <a:latin typeface="Montserrat"/>
                <a:cs typeface="Montserrat"/>
              </a:rPr>
              <a:t> </a:t>
            </a:r>
            <a:r>
              <a:rPr sz="1150" dirty="0">
                <a:solidFill>
                  <a:srgbClr val="231F20"/>
                </a:solidFill>
                <a:latin typeface="Montserrat"/>
                <a:cs typeface="Montserrat"/>
              </a:rPr>
              <a:t>state</a:t>
            </a:r>
            <a:r>
              <a:rPr sz="1150" spc="-25" dirty="0">
                <a:solidFill>
                  <a:srgbClr val="231F20"/>
                </a:solidFill>
                <a:latin typeface="Montserrat"/>
                <a:cs typeface="Montserrat"/>
              </a:rPr>
              <a:t> </a:t>
            </a:r>
            <a:r>
              <a:rPr sz="1150" dirty="0">
                <a:solidFill>
                  <a:srgbClr val="231F20"/>
                </a:solidFill>
                <a:latin typeface="Montserrat"/>
                <a:cs typeface="Montserrat"/>
              </a:rPr>
              <a:t>rose</a:t>
            </a:r>
            <a:r>
              <a:rPr sz="1150" spc="-30" dirty="0">
                <a:solidFill>
                  <a:srgbClr val="231F20"/>
                </a:solidFill>
                <a:latin typeface="Montserrat"/>
                <a:cs typeface="Montserrat"/>
              </a:rPr>
              <a:t> </a:t>
            </a:r>
            <a:r>
              <a:rPr sz="1150" dirty="0">
                <a:solidFill>
                  <a:srgbClr val="231F20"/>
                </a:solidFill>
                <a:latin typeface="Montserrat"/>
                <a:cs typeface="Montserrat"/>
              </a:rPr>
              <a:t>out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ashes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25" dirty="0">
                <a:solidFill>
                  <a:srgbClr val="231F20"/>
                </a:solidFill>
                <a:latin typeface="Montserrat"/>
                <a:cs typeface="Montserrat"/>
              </a:rPr>
              <a:t> </a:t>
            </a:r>
            <a:r>
              <a:rPr sz="1150" spc="-10" dirty="0">
                <a:solidFill>
                  <a:srgbClr val="231F20"/>
                </a:solidFill>
                <a:latin typeface="Montserrat"/>
                <a:cs typeface="Montserrat"/>
              </a:rPr>
              <a:t>War,</a:t>
            </a:r>
            <a:r>
              <a:rPr sz="1150" spc="-25" dirty="0">
                <a:solidFill>
                  <a:srgbClr val="231F20"/>
                </a:solidFill>
                <a:latin typeface="Montserrat"/>
                <a:cs typeface="Montserrat"/>
              </a:rPr>
              <a:t> </a:t>
            </a:r>
            <a:r>
              <a:rPr sz="1150" dirty="0">
                <a:solidFill>
                  <a:srgbClr val="231F20"/>
                </a:solidFill>
                <a:latin typeface="Montserrat"/>
                <a:cs typeface="Montserrat"/>
              </a:rPr>
              <a:t>only</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30" dirty="0">
                <a:solidFill>
                  <a:srgbClr val="231F20"/>
                </a:solidFill>
                <a:latin typeface="Montserrat"/>
                <a:cs typeface="Montserrat"/>
              </a:rPr>
              <a:t> </a:t>
            </a:r>
            <a:r>
              <a:rPr sz="1150" dirty="0">
                <a:solidFill>
                  <a:srgbClr val="231F20"/>
                </a:solidFill>
                <a:latin typeface="Montserrat"/>
                <a:cs typeface="Montserrat"/>
              </a:rPr>
              <a:t>hope</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be </a:t>
            </a:r>
            <a:r>
              <a:rPr sz="1150" spc="-10" dirty="0">
                <a:solidFill>
                  <a:srgbClr val="231F20"/>
                </a:solidFill>
                <a:latin typeface="Montserrat"/>
                <a:cs typeface="Montserrat"/>
              </a:rPr>
              <a:t>destroyed</a:t>
            </a:r>
            <a:r>
              <a:rPr sz="1150" spc="-20" dirty="0">
                <a:solidFill>
                  <a:srgbClr val="231F20"/>
                </a:solidFill>
                <a:latin typeface="Montserrat"/>
                <a:cs typeface="Montserrat"/>
              </a:rPr>
              <a:t> </a:t>
            </a:r>
            <a:r>
              <a:rPr sz="1150" dirty="0">
                <a:solidFill>
                  <a:srgbClr val="231F20"/>
                </a:solidFill>
                <a:latin typeface="Montserrat"/>
                <a:cs typeface="Montserrat"/>
              </a:rPr>
              <a:t>as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brutal</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dirty="0">
                <a:solidFill>
                  <a:srgbClr val="231F20"/>
                </a:solidFill>
                <a:latin typeface="Montserrat"/>
                <a:cs typeface="Montserrat"/>
              </a:rPr>
              <a:t>dictatorship</a:t>
            </a:r>
            <a:r>
              <a:rPr sz="1150" spc="-15" dirty="0">
                <a:solidFill>
                  <a:srgbClr val="231F20"/>
                </a:solidFill>
                <a:latin typeface="Montserrat"/>
                <a:cs typeface="Montserrat"/>
              </a:rPr>
              <a:t> </a:t>
            </a:r>
            <a:r>
              <a:rPr sz="1150" dirty="0">
                <a:solidFill>
                  <a:srgbClr val="231F20"/>
                </a:solidFill>
                <a:latin typeface="Montserrat"/>
                <a:cs typeface="Montserrat"/>
              </a:rPr>
              <a:t>came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power.</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History</a:t>
            </a:r>
            <a:endParaRPr sz="1150" dirty="0">
              <a:latin typeface="Montserrat"/>
              <a:cs typeface="Montserrat"/>
            </a:endParaRPr>
          </a:p>
          <a:p>
            <a:pPr marL="12700" marR="4354195">
              <a:lnSpc>
                <a:spcPct val="101400"/>
              </a:lnSpc>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Economics)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Politics</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15570">
              <a:lnSpc>
                <a:spcPct val="101400"/>
              </a:lnSpc>
            </a:pPr>
            <a:r>
              <a:rPr sz="115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highly</a:t>
            </a:r>
            <a:r>
              <a:rPr sz="1150" spc="-25" dirty="0">
                <a:solidFill>
                  <a:srgbClr val="231F20"/>
                </a:solidFill>
                <a:latin typeface="Montserrat"/>
                <a:cs typeface="Montserrat"/>
              </a:rPr>
              <a:t> </a:t>
            </a:r>
            <a:r>
              <a:rPr sz="1150" dirty="0">
                <a:solidFill>
                  <a:srgbClr val="231F20"/>
                </a:solidFill>
                <a:latin typeface="Montserrat"/>
                <a:cs typeface="Montserrat"/>
              </a:rPr>
              <a:t>valued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employers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lead</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careers,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p:txBody>
      </p:sp>
      <p:sp>
        <p:nvSpPr>
          <p:cNvPr id="4" name="object 4"/>
          <p:cNvSpPr txBox="1"/>
          <p:nvPr/>
        </p:nvSpPr>
        <p:spPr>
          <a:xfrm>
            <a:off x="347300" y="8351676"/>
            <a:ext cx="1644014"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History</a:t>
            </a:r>
            <a:r>
              <a:rPr sz="1150" spc="-55"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Barrister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Solicitor</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Civil</a:t>
            </a:r>
            <a:r>
              <a:rPr sz="1150" spc="-25" dirty="0">
                <a:solidFill>
                  <a:srgbClr val="231F20"/>
                </a:solidFill>
                <a:latin typeface="Montserrat"/>
                <a:cs typeface="Montserrat"/>
              </a:rPr>
              <a:t> </a:t>
            </a:r>
            <a:r>
              <a:rPr sz="1150" spc="-10" dirty="0">
                <a:solidFill>
                  <a:srgbClr val="231F20"/>
                </a:solidFill>
                <a:latin typeface="Montserrat"/>
                <a:cs typeface="Montserrat"/>
              </a:rPr>
              <a:t>Servant</a:t>
            </a:r>
            <a:endParaRPr sz="1150">
              <a:latin typeface="Montserrat"/>
              <a:cs typeface="Montserrat"/>
            </a:endParaRPr>
          </a:p>
          <a:p>
            <a:pPr marL="240665" indent="-227965">
              <a:lnSpc>
                <a:spcPct val="100000"/>
              </a:lnSpc>
              <a:spcBef>
                <a:spcPts val="515"/>
              </a:spcBef>
              <a:buChar char="•"/>
              <a:tabLst>
                <a:tab pos="240665" algn="l"/>
              </a:tabLst>
            </a:pPr>
            <a:r>
              <a:rPr sz="1150" spc="-10" dirty="0">
                <a:solidFill>
                  <a:srgbClr val="231F20"/>
                </a:solidFill>
                <a:latin typeface="Montserrat"/>
                <a:cs typeface="Montserrat"/>
              </a:rPr>
              <a:t>Journalist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Librarian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Political</a:t>
            </a:r>
            <a:r>
              <a:rPr sz="1150" spc="-5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61409" y="8351530"/>
            <a:ext cx="2372995" cy="14732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spc="-10" dirty="0">
                <a:solidFill>
                  <a:srgbClr val="231F20"/>
                </a:solidFill>
                <a:latin typeface="Montserrat"/>
                <a:cs typeface="Montserrat"/>
              </a:rPr>
              <a:t>Archaeologist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Activist</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Building </a:t>
            </a:r>
            <a:r>
              <a:rPr sz="1150" spc="-10" dirty="0">
                <a:solidFill>
                  <a:srgbClr val="231F20"/>
                </a:solidFill>
                <a:latin typeface="Montserrat"/>
                <a:cs typeface="Montserrat"/>
              </a:rPr>
              <a:t>conservation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Heritage,</a:t>
            </a:r>
            <a:r>
              <a:rPr sz="1150" spc="-20"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Museum</a:t>
            </a:r>
            <a:r>
              <a:rPr sz="1150" spc="-55" dirty="0">
                <a:solidFill>
                  <a:srgbClr val="231F20"/>
                </a:solidFill>
                <a:latin typeface="Montserrat"/>
                <a:cs typeface="Montserrat"/>
              </a:rPr>
              <a:t> </a:t>
            </a:r>
            <a:r>
              <a:rPr sz="1150" spc="-10" dirty="0">
                <a:solidFill>
                  <a:srgbClr val="231F20"/>
                </a:solidFill>
                <a:latin typeface="Montserrat"/>
                <a:cs typeface="Montserrat"/>
              </a:rPr>
              <a:t>administration</a:t>
            </a:r>
            <a:endParaRPr sz="115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TV</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radio</a:t>
            </a:r>
            <a:r>
              <a:rPr sz="1150" spc="-15" dirty="0">
                <a:solidFill>
                  <a:srgbClr val="231F20"/>
                </a:solidFill>
                <a:latin typeface="Montserrat"/>
                <a:cs typeface="Montserrat"/>
              </a:rPr>
              <a:t> </a:t>
            </a:r>
            <a:r>
              <a:rPr sz="1150" spc="-10" dirty="0">
                <a:solidFill>
                  <a:srgbClr val="231F20"/>
                </a:solidFill>
                <a:latin typeface="Montserrat"/>
                <a:cs typeface="Montserrat"/>
              </a:rPr>
              <a:t>research</a:t>
            </a:r>
            <a:endParaRPr sz="1150">
              <a:latin typeface="Montserrat"/>
              <a:cs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81380">
              <a:lnSpc>
                <a:spcPct val="100000"/>
              </a:lnSpc>
              <a:spcBef>
                <a:spcPts val="100"/>
              </a:spcBef>
            </a:pPr>
            <a:r>
              <a:rPr dirty="0"/>
              <a:t>GCSE</a:t>
            </a:r>
            <a:r>
              <a:rPr spc="-20" dirty="0"/>
              <a:t> </a:t>
            </a:r>
            <a:r>
              <a:rPr dirty="0"/>
              <a:t>Art</a:t>
            </a:r>
            <a:r>
              <a:rPr spc="-15" dirty="0"/>
              <a:t> </a:t>
            </a:r>
            <a:r>
              <a:rPr dirty="0"/>
              <a:t>and</a:t>
            </a:r>
            <a:r>
              <a:rPr spc="-20" dirty="0"/>
              <a:t> </a:t>
            </a:r>
            <a:r>
              <a:rPr dirty="0"/>
              <a:t>Design:</a:t>
            </a:r>
            <a:r>
              <a:rPr spc="-15" dirty="0"/>
              <a:t> </a:t>
            </a:r>
            <a:r>
              <a:rPr dirty="0"/>
              <a:t>Fine</a:t>
            </a:r>
            <a:r>
              <a:rPr spc="-15" dirty="0"/>
              <a:t> </a:t>
            </a:r>
            <a:r>
              <a:rPr spc="-25" dirty="0"/>
              <a:t>Art</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43232"/>
            <a:ext cx="6853555" cy="9215856"/>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19"/>
              </a:spcBef>
            </a:pPr>
            <a:r>
              <a:rPr sz="1150" spc="-25" dirty="0">
                <a:solidFill>
                  <a:srgbClr val="231F20"/>
                </a:solidFill>
                <a:latin typeface="Montserrat"/>
                <a:cs typeface="Montserrat"/>
              </a:rPr>
              <a:t>AQA</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20"/>
              </a:spcBef>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Deakin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lang="en-GB" sz="1150" spc="-10" dirty="0">
                <a:solidFill>
                  <a:srgbClr val="231F20"/>
                </a:solidFill>
                <a:latin typeface="Montserrat"/>
                <a:cs typeface="Montserrat"/>
              </a:rPr>
              <a:t>Shilton</a:t>
            </a:r>
            <a:endParaRPr sz="1150" dirty="0">
              <a:latin typeface="Montserrat"/>
              <a:cs typeface="Montserrat"/>
            </a:endParaRPr>
          </a:p>
          <a:p>
            <a:pPr>
              <a:lnSpc>
                <a:spcPct val="100000"/>
              </a:lnSpc>
              <a:spcBef>
                <a:spcPts val="4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a:lnSpc>
                <a:spcPct val="100000"/>
              </a:lnSpc>
              <a:spcBef>
                <a:spcPts val="420"/>
              </a:spcBef>
            </a:pPr>
            <a:r>
              <a:rPr lang="en-GB" sz="1150" dirty="0">
                <a:latin typeface="Montserrat"/>
                <a:cs typeface="Montserrat"/>
              </a:rPr>
              <a:t>For KS4 students can study Fine Art and will be able to explore a wide range of art medias and processes including drawing, painting, printmaking and ceramics. Students will explore 2 projects for their Coursework Component- the first project is Urban Architecture, where student will gain a strong understanding of the 4 Assessment Objectives and be supported in developing a project responding to graffiti art. There will be a trip to Digbeth to explore the graffiti and street art around the area. Students will create a ceramic outcome in response to this theme.</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For their second project student will work on a theme of their own choice and have the opportunity to develop preferred medias and skills explored in the first project. Students will be supported in researching and selecting their own artists and will create a final outcome in response to their theme, this might be in either 2D media or ceramics, depending on students’ interests.</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These 2 projects form the coursework component, which is worth 60% of their GCSE. Students will complete a mock exam at the end of Year 10. </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In the first term of Year 11 at GCSE students will refine their portfolio of work and complete a final piece for their project. Then in January of Year 11, they will begin the final component, the Controlled Assessment worth 40% of their GCSE grade. Students will use their understanding of how to formulate a project and their preferred style of art, processes and techniques to create a personal, independent body of work in response to one of the 7 starting points on the exam paper.</a:t>
            </a:r>
          </a:p>
          <a:p>
            <a:pPr>
              <a:lnSpc>
                <a:spcPct val="100000"/>
              </a:lnSpc>
              <a:spcBef>
                <a:spcPts val="420"/>
              </a:spcBef>
            </a:pPr>
            <a:endParaRPr lang="en-GB"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2344420">
              <a:lnSpc>
                <a:spcPct val="115900"/>
              </a:lnSpc>
            </a:pPr>
            <a:r>
              <a:rPr sz="1150" dirty="0">
                <a:solidFill>
                  <a:srgbClr val="231F20"/>
                </a:solidFill>
                <a:latin typeface="Montserrat"/>
                <a:cs typeface="Montserrat"/>
              </a:rPr>
              <a:t>60%</a:t>
            </a:r>
            <a:r>
              <a:rPr sz="1150" spc="-25"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Sept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Xmas</a:t>
            </a:r>
            <a:r>
              <a:rPr sz="1150" spc="-20" dirty="0">
                <a:solidFill>
                  <a:srgbClr val="231F20"/>
                </a:solidFill>
                <a:latin typeface="Montserrat"/>
                <a:cs typeface="Montserrat"/>
              </a:rPr>
              <a:t> </a:t>
            </a:r>
            <a:r>
              <a:rPr sz="1150" dirty="0">
                <a:solidFill>
                  <a:srgbClr val="231F20"/>
                </a:solidFill>
                <a:latin typeface="Montserrat"/>
                <a:cs typeface="Montserrat"/>
              </a:rPr>
              <a:t>term</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 </a:t>
            </a:r>
            <a:r>
              <a:rPr sz="1150" dirty="0">
                <a:solidFill>
                  <a:srgbClr val="231F20"/>
                </a:solidFill>
                <a:latin typeface="Montserrat"/>
                <a:cs typeface="Montserrat"/>
              </a:rPr>
              <a:t>40%</a:t>
            </a:r>
            <a:r>
              <a:rPr sz="1150" spc="-30" dirty="0">
                <a:solidFill>
                  <a:srgbClr val="231F20"/>
                </a:solidFill>
                <a:latin typeface="Montserrat"/>
                <a:cs typeface="Montserrat"/>
              </a:rPr>
              <a:t> </a:t>
            </a:r>
            <a:r>
              <a:rPr sz="1150" dirty="0">
                <a:solidFill>
                  <a:srgbClr val="231F20"/>
                </a:solidFill>
                <a:latin typeface="Montserrat"/>
                <a:cs typeface="Montserrat"/>
              </a:rPr>
              <a:t>controlled</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Jan</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Easter</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a:t>
            </a:r>
            <a:endParaRPr sz="1150" dirty="0">
              <a:latin typeface="Montserrat"/>
              <a:cs typeface="Montserrat"/>
            </a:endParaRPr>
          </a:p>
          <a:p>
            <a:pPr marL="12700" marR="5080">
              <a:lnSpc>
                <a:spcPct val="115900"/>
              </a:lnSpc>
            </a:pPr>
            <a:r>
              <a:rPr sz="1150" spc="-10" dirty="0">
                <a:solidFill>
                  <a:srgbClr val="231F20"/>
                </a:solidFill>
                <a:latin typeface="Montserrat"/>
                <a:cs typeface="Montserrat"/>
              </a:rPr>
              <a:t>Year</a:t>
            </a:r>
            <a:r>
              <a:rPr sz="1150" spc="-25"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start</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baseline</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They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mock</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end</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10.</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19"/>
              </a:spcBef>
            </a:pPr>
            <a:r>
              <a:rPr lang="en-GB" sz="1150" dirty="0">
                <a:solidFill>
                  <a:srgbClr val="231F20"/>
                </a:solidFill>
                <a:latin typeface="Montserrat"/>
                <a:cs typeface="Montserrat"/>
              </a:rPr>
              <a:t>Studying Fine Art at A Level at Sandwell Academy. You could also go onto to other artists courses in either A Level or BTEC.</a:t>
            </a:r>
          </a:p>
          <a:p>
            <a:pPr marL="12700">
              <a:lnSpc>
                <a:spcPct val="100000"/>
              </a:lnSpc>
              <a:spcBef>
                <a:spcPts val="219"/>
              </a:spcBef>
            </a:pPr>
            <a:endParaRPr lang="en-GB"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a:lnSpc>
                <a:spcPct val="100000"/>
              </a:lnSpc>
              <a:spcBef>
                <a:spcPts val="220"/>
              </a:spcBef>
            </a:pPr>
            <a:r>
              <a:rPr lang="en-GB" sz="1150" spc="-10" dirty="0">
                <a:solidFill>
                  <a:srgbClr val="231F20"/>
                </a:solidFill>
                <a:latin typeface="Montserrat"/>
                <a:cs typeface="Montserrat"/>
              </a:rPr>
              <a:t>Architecture; Interior Design; Graphic Design; Advertising; Illustration; Photography; Set Design; Film &amp; Television; Fashion Design; Textile Design; Jewellery Design; Animation; Games Design; Product design; Teaching; Occupational Art Therapy; Gallery or museum curator; Art Historian; Restoration &amp; Conservation; Specialist Art Retail – and many others!</a:t>
            </a:r>
            <a:endParaRPr lang="en-GB" sz="1150" dirty="0">
              <a:latin typeface="Montserrat"/>
              <a:cs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40995">
              <a:lnSpc>
                <a:spcPct val="100000"/>
              </a:lnSpc>
              <a:spcBef>
                <a:spcPts val="100"/>
              </a:spcBef>
            </a:pPr>
            <a:r>
              <a:rPr dirty="0"/>
              <a:t>GCSE</a:t>
            </a:r>
            <a:r>
              <a:rPr spc="-45" dirty="0"/>
              <a:t> </a:t>
            </a:r>
            <a:r>
              <a:rPr dirty="0"/>
              <a:t>Food</a:t>
            </a:r>
            <a:r>
              <a:rPr spc="-40" dirty="0"/>
              <a:t> </a:t>
            </a:r>
            <a:r>
              <a:rPr spc="-20" dirty="0"/>
              <a:t>Preparation</a:t>
            </a:r>
            <a:r>
              <a:rPr spc="-40" dirty="0"/>
              <a:t> </a:t>
            </a:r>
            <a:r>
              <a:rPr dirty="0"/>
              <a:t>and</a:t>
            </a:r>
            <a:r>
              <a:rPr spc="-40" dirty="0"/>
              <a:t> </a:t>
            </a:r>
            <a:r>
              <a:rPr spc="-10" dirty="0"/>
              <a:t>Nutrition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4" y="725128"/>
            <a:ext cx="6901815" cy="7415876"/>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a:t>
            </a:r>
            <a:r>
              <a:rPr lang="en-GB" sz="1150" dirty="0" err="1">
                <a:solidFill>
                  <a:srgbClr val="231F20"/>
                </a:solidFill>
                <a:latin typeface="Montserrat"/>
                <a:cs typeface="Montserrat"/>
              </a:rPr>
              <a:t>rs</a:t>
            </a:r>
            <a:r>
              <a:rPr lang="en-GB" sz="1150" dirty="0">
                <a:solidFill>
                  <a:srgbClr val="231F20"/>
                </a:solidFill>
                <a:latin typeface="Montserrat"/>
                <a:cs typeface="Montserrat"/>
              </a:rPr>
              <a:t> Harvey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7874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0" dirty="0">
                <a:solidFill>
                  <a:srgbClr val="231F20"/>
                </a:solidFill>
                <a:latin typeface="Montserrat"/>
                <a:cs typeface="Montserrat"/>
              </a:rPr>
              <a:t> </a:t>
            </a:r>
            <a:r>
              <a:rPr sz="1150" dirty="0">
                <a:solidFill>
                  <a:srgbClr val="231F20"/>
                </a:solidFill>
                <a:latin typeface="Montserrat"/>
                <a:cs typeface="Montserrat"/>
              </a:rPr>
              <a:t>focuses</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practical</a:t>
            </a:r>
            <a:r>
              <a:rPr sz="1150" spc="-30" dirty="0">
                <a:solidFill>
                  <a:srgbClr val="231F20"/>
                </a:solidFill>
                <a:latin typeface="Montserrat"/>
                <a:cs typeface="Montserrat"/>
              </a:rPr>
              <a:t> </a:t>
            </a:r>
            <a:r>
              <a:rPr sz="1150" dirty="0">
                <a:solidFill>
                  <a:srgbClr val="231F20"/>
                </a:solidFill>
                <a:latin typeface="Montserrat"/>
                <a:cs typeface="Montserrat"/>
              </a:rPr>
              <a:t>cooking</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ensure</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thorough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nutrition,</a:t>
            </a:r>
            <a:r>
              <a:rPr sz="1150" spc="-15" dirty="0">
                <a:solidFill>
                  <a:srgbClr val="231F20"/>
                </a:solidFill>
                <a:latin typeface="Montserrat"/>
                <a:cs typeface="Montserrat"/>
              </a:rPr>
              <a:t> </a:t>
            </a:r>
            <a:r>
              <a:rPr sz="1150" dirty="0">
                <a:solidFill>
                  <a:srgbClr val="231F20"/>
                </a:solidFill>
                <a:latin typeface="Montserrat"/>
                <a:cs typeface="Montserrat"/>
              </a:rPr>
              <a:t>food</a:t>
            </a:r>
            <a:r>
              <a:rPr sz="1150" spc="-15" dirty="0">
                <a:solidFill>
                  <a:srgbClr val="231F20"/>
                </a:solidFill>
                <a:latin typeface="Montserrat"/>
                <a:cs typeface="Montserrat"/>
              </a:rPr>
              <a:t> </a:t>
            </a:r>
            <a:r>
              <a:rPr sz="1150" spc="-10" dirty="0">
                <a:solidFill>
                  <a:srgbClr val="231F20"/>
                </a:solidFill>
                <a:latin typeface="Montserrat"/>
                <a:cs typeface="Montserrat"/>
              </a:rPr>
              <a:t>provenance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working</a:t>
            </a:r>
            <a:r>
              <a:rPr sz="1150" spc="-15" dirty="0">
                <a:solidFill>
                  <a:srgbClr val="231F20"/>
                </a:solidFill>
                <a:latin typeface="Montserrat"/>
                <a:cs typeface="Montserrat"/>
              </a:rPr>
              <a:t> </a:t>
            </a:r>
            <a:r>
              <a:rPr sz="1150" spc="-10" dirty="0">
                <a:solidFill>
                  <a:srgbClr val="231F20"/>
                </a:solidFill>
                <a:latin typeface="Montserrat"/>
                <a:cs typeface="Montserrat"/>
              </a:rPr>
              <a:t>characteristics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food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its</a:t>
            </a:r>
            <a:r>
              <a:rPr sz="1150" spc="-15" dirty="0">
                <a:solidFill>
                  <a:srgbClr val="231F20"/>
                </a:solidFill>
                <a:latin typeface="Montserrat"/>
                <a:cs typeface="Montserrat"/>
              </a:rPr>
              <a:t> </a:t>
            </a:r>
            <a:r>
              <a:rPr sz="1150" dirty="0">
                <a:solidFill>
                  <a:srgbClr val="231F20"/>
                </a:solidFill>
                <a:latin typeface="Montserrat"/>
                <a:cs typeface="Montserrat"/>
              </a:rPr>
              <a:t>heart,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focuses</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nurturing</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skills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give</a:t>
            </a:r>
            <a:r>
              <a:rPr sz="1150" spc="-25" dirty="0">
                <a:solidFill>
                  <a:srgbClr val="231F20"/>
                </a:solidFill>
                <a:latin typeface="Montserrat"/>
                <a:cs typeface="Montserrat"/>
              </a:rPr>
              <a:t> </a:t>
            </a:r>
            <a:r>
              <a:rPr sz="1150" dirty="0">
                <a:solidFill>
                  <a:srgbClr val="231F20"/>
                </a:solidFill>
                <a:latin typeface="Montserrat"/>
                <a:cs typeface="Montserrat"/>
              </a:rPr>
              <a:t>them</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strong</a:t>
            </a:r>
            <a:r>
              <a:rPr sz="1150" spc="-2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1300" indent="-228600">
              <a:lnSpc>
                <a:spcPts val="1365"/>
              </a:lnSpc>
              <a:spcBef>
                <a:spcPts val="430"/>
              </a:spcBef>
              <a:buChar char="•"/>
              <a:tabLst>
                <a:tab pos="241300" algn="l"/>
              </a:tabLst>
            </a:pPr>
            <a:r>
              <a:rPr sz="1150" dirty="0">
                <a:solidFill>
                  <a:srgbClr val="231F20"/>
                </a:solidFill>
                <a:latin typeface="Montserrat"/>
                <a:cs typeface="Montserrat"/>
              </a:rPr>
              <a:t>Food</a:t>
            </a:r>
            <a:r>
              <a:rPr sz="1150" spc="-25" dirty="0">
                <a:solidFill>
                  <a:srgbClr val="231F20"/>
                </a:solidFill>
                <a:latin typeface="Montserrat"/>
                <a:cs typeface="Montserrat"/>
              </a:rPr>
              <a:t> </a:t>
            </a:r>
            <a:r>
              <a:rPr sz="1150" dirty="0">
                <a:solidFill>
                  <a:srgbClr val="231F20"/>
                </a:solidFill>
                <a:latin typeface="Montserrat"/>
                <a:cs typeface="Montserrat"/>
              </a:rPr>
              <a:t>preparation</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integrated</a:t>
            </a:r>
            <a:r>
              <a:rPr sz="1150" spc="-2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5" dirty="0">
                <a:solidFill>
                  <a:srgbClr val="231F20"/>
                </a:solidFill>
                <a:latin typeface="Montserrat"/>
                <a:cs typeface="Montserrat"/>
              </a:rPr>
              <a:t> </a:t>
            </a:r>
            <a:r>
              <a:rPr sz="1150" dirty="0">
                <a:solidFill>
                  <a:srgbClr val="231F20"/>
                </a:solidFill>
                <a:latin typeface="Montserrat"/>
                <a:cs typeface="Montserrat"/>
              </a:rPr>
              <a:t>core</a:t>
            </a:r>
            <a:r>
              <a:rPr sz="1150" spc="-20" dirty="0">
                <a:solidFill>
                  <a:srgbClr val="231F20"/>
                </a:solidFill>
                <a:latin typeface="Montserrat"/>
                <a:cs typeface="Montserrat"/>
              </a:rPr>
              <a:t> </a:t>
            </a:r>
            <a:r>
              <a:rPr sz="1150" spc="-10" dirty="0">
                <a:solidFill>
                  <a:srgbClr val="231F20"/>
                </a:solidFill>
                <a:latin typeface="Montserrat"/>
                <a:cs typeface="Montserrat"/>
              </a:rPr>
              <a:t>topics:</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nutrition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health</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science</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safety</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choice</a:t>
            </a:r>
            <a:endParaRPr sz="1150" dirty="0">
              <a:latin typeface="Montserrat"/>
              <a:cs typeface="Montserrat"/>
            </a:endParaRPr>
          </a:p>
          <a:p>
            <a:pPr marL="241300" indent="-228600">
              <a:lnSpc>
                <a:spcPts val="1365"/>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provenance.</a:t>
            </a:r>
            <a:endParaRPr sz="1150" dirty="0">
              <a:latin typeface="Montserrat"/>
              <a:cs typeface="Montserrat"/>
            </a:endParaRPr>
          </a:p>
          <a:p>
            <a:pPr marL="12700" marR="732155">
              <a:lnSpc>
                <a:spcPct val="115900"/>
              </a:lnSpc>
              <a:spcBef>
                <a:spcPts val="600"/>
              </a:spcBef>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while</a:t>
            </a:r>
            <a:r>
              <a:rPr sz="1150" spc="-20" dirty="0">
                <a:solidFill>
                  <a:srgbClr val="231F20"/>
                </a:solidFill>
                <a:latin typeface="Montserrat"/>
                <a:cs typeface="Montserrat"/>
              </a:rPr>
              <a:t> </a:t>
            </a:r>
            <a:r>
              <a:rPr sz="1150" dirty="0">
                <a:solidFill>
                  <a:srgbClr val="231F20"/>
                </a:solidFill>
                <a:latin typeface="Montserrat"/>
                <a:cs typeface="Montserrat"/>
              </a:rPr>
              <a:t>practicing</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techniques</a:t>
            </a:r>
            <a:r>
              <a:rPr sz="1150" spc="-50" dirty="0">
                <a:solidFill>
                  <a:srgbClr val="231F20"/>
                </a:solidFill>
                <a:latin typeface="Montserrat"/>
                <a:cs typeface="Montserrat"/>
              </a:rPr>
              <a:t> </a:t>
            </a:r>
            <a:r>
              <a:rPr sz="1150" spc="-10" dirty="0">
                <a:solidFill>
                  <a:srgbClr val="231F20"/>
                </a:solidFill>
                <a:latin typeface="Montserrat"/>
                <a:cs typeface="Montserrat"/>
              </a:rPr>
              <a:t>alongside.</a:t>
            </a:r>
            <a:endParaRPr sz="1150" dirty="0">
              <a:latin typeface="Montserrat"/>
              <a:cs typeface="Montserrat"/>
            </a:endParaRPr>
          </a:p>
          <a:p>
            <a:pPr marL="12700" marR="5080">
              <a:lnSpc>
                <a:spcPct val="11590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Year</a:t>
            </a:r>
            <a:r>
              <a:rPr sz="1150" spc="-15"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apply</a:t>
            </a:r>
            <a:r>
              <a:rPr sz="1150" spc="-15"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gained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1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25" dirty="0">
                <a:solidFill>
                  <a:srgbClr val="231F20"/>
                </a:solidFill>
                <a:latin typeface="Montserrat"/>
                <a:cs typeface="Montserrat"/>
              </a:rPr>
              <a:t>end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year.</a:t>
            </a:r>
            <a:endParaRPr sz="1150" dirty="0">
              <a:latin typeface="Montserrat"/>
              <a:cs typeface="Montserrat"/>
            </a:endParaRPr>
          </a:p>
          <a:p>
            <a:pPr marL="12700">
              <a:lnSpc>
                <a:spcPct val="100000"/>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25400">
              <a:lnSpc>
                <a:spcPct val="108700"/>
              </a:lnSpc>
            </a:pPr>
            <a:r>
              <a:rPr sz="1150" dirty="0">
                <a:solidFill>
                  <a:srgbClr val="231F20"/>
                </a:solidFill>
                <a:latin typeface="Montserrat"/>
                <a:cs typeface="Montserrat"/>
              </a:rPr>
              <a:t>NEAs</a:t>
            </a:r>
            <a:r>
              <a:rPr sz="1150" spc="-25" dirty="0">
                <a:solidFill>
                  <a:srgbClr val="231F20"/>
                </a:solidFill>
                <a:latin typeface="Montserrat"/>
                <a:cs typeface="Montserrat"/>
              </a:rPr>
              <a:t> </a:t>
            </a:r>
            <a:r>
              <a:rPr sz="1150" dirty="0">
                <a:solidFill>
                  <a:srgbClr val="231F20"/>
                </a:solidFill>
                <a:latin typeface="Montserrat"/>
                <a:cs typeface="Montserrat"/>
              </a:rPr>
              <a:t>(non-examination</a:t>
            </a:r>
            <a:r>
              <a:rPr sz="1150" spc="-25" dirty="0">
                <a:solidFill>
                  <a:srgbClr val="231F20"/>
                </a:solidFill>
                <a:latin typeface="Montserrat"/>
                <a:cs typeface="Montserrat"/>
              </a:rPr>
              <a:t> </a:t>
            </a:r>
            <a:r>
              <a:rPr sz="1150" dirty="0">
                <a:solidFill>
                  <a:srgbClr val="231F20"/>
                </a:solidFill>
                <a:latin typeface="Montserrat"/>
                <a:cs typeface="Montserrat"/>
              </a:rPr>
              <a:t>assessments)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split</a:t>
            </a:r>
            <a:r>
              <a:rPr sz="1150" spc="-20" dirty="0">
                <a:solidFill>
                  <a:srgbClr val="231F20"/>
                </a:solidFill>
                <a:latin typeface="Montserrat"/>
                <a:cs typeface="Montserrat"/>
              </a:rPr>
              <a:t> </a:t>
            </a:r>
            <a:r>
              <a:rPr sz="1150" dirty="0">
                <a:solidFill>
                  <a:srgbClr val="231F20"/>
                </a:solidFill>
                <a:latin typeface="Montserrat"/>
                <a:cs typeface="Montserrat"/>
              </a:rPr>
              <a:t>into</a:t>
            </a:r>
            <a:r>
              <a:rPr sz="1150" spc="-25"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spc="-10" dirty="0">
                <a:solidFill>
                  <a:srgbClr val="231F20"/>
                </a:solidFill>
                <a:latin typeface="Montserrat"/>
                <a:cs typeface="Montserrat"/>
              </a:rPr>
              <a:t>scientific </a:t>
            </a:r>
            <a:r>
              <a:rPr sz="1150" dirty="0">
                <a:solidFill>
                  <a:srgbClr val="231F20"/>
                </a:solidFill>
                <a:latin typeface="Montserrat"/>
                <a:cs typeface="Montserrat"/>
              </a:rPr>
              <a:t>investigation</a:t>
            </a:r>
            <a:r>
              <a:rPr sz="1150" spc="-30" dirty="0">
                <a:solidFill>
                  <a:srgbClr val="231F20"/>
                </a:solidFill>
                <a:latin typeface="Montserrat"/>
                <a:cs typeface="Montserrat"/>
              </a:rPr>
              <a:t> </a:t>
            </a:r>
            <a:r>
              <a:rPr sz="1150" dirty="0">
                <a:solidFill>
                  <a:srgbClr val="231F20"/>
                </a:solidFill>
                <a:latin typeface="Montserrat"/>
                <a:cs typeface="Montserrat"/>
              </a:rPr>
              <a:t>into</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ingredients</a:t>
            </a:r>
            <a:r>
              <a:rPr sz="1150" spc="-30" dirty="0">
                <a:solidFill>
                  <a:srgbClr val="231F20"/>
                </a:solidFill>
                <a:latin typeface="Montserrat"/>
                <a:cs typeface="Montserrat"/>
              </a:rPr>
              <a:t> </a:t>
            </a:r>
            <a:r>
              <a:rPr sz="1150" dirty="0">
                <a:solidFill>
                  <a:srgbClr val="231F20"/>
                </a:solidFill>
                <a:latin typeface="Montserrat"/>
                <a:cs typeface="Montserrat"/>
              </a:rPr>
              <a:t>work.</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preparation</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Both</a:t>
            </a:r>
            <a:r>
              <a:rPr sz="1150" spc="-30" dirty="0">
                <a:solidFill>
                  <a:srgbClr val="231F20"/>
                </a:solidFill>
                <a:latin typeface="Montserrat"/>
                <a:cs typeface="Montserrat"/>
              </a:rPr>
              <a:t> </a:t>
            </a:r>
            <a:r>
              <a:rPr sz="1150" spc="-10" dirty="0">
                <a:solidFill>
                  <a:srgbClr val="231F20"/>
                </a:solidFill>
                <a:latin typeface="Montserrat"/>
                <a:cs typeface="Montserrat"/>
              </a:rPr>
              <a:t>require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produce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piece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practical</a:t>
            </a:r>
            <a:r>
              <a:rPr sz="1150" spc="-20" dirty="0">
                <a:solidFill>
                  <a:srgbClr val="231F20"/>
                </a:solidFill>
                <a:latin typeface="Montserrat"/>
                <a:cs typeface="Montserrat"/>
              </a:rPr>
              <a:t> </a:t>
            </a:r>
            <a:r>
              <a:rPr sz="1150" spc="-10" dirty="0">
                <a:solidFill>
                  <a:srgbClr val="231F20"/>
                </a:solidFill>
                <a:latin typeface="Montserrat"/>
                <a:cs typeface="Montserrat"/>
              </a:rPr>
              <a:t>outcomes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25" dirty="0">
                <a:solidFill>
                  <a:srgbClr val="231F20"/>
                </a:solidFill>
                <a:latin typeface="Montserrat"/>
                <a:cs typeface="Montserrat"/>
              </a:rPr>
              <a:t> is </a:t>
            </a:r>
            <a:r>
              <a:rPr sz="1150" dirty="0">
                <a:solidFill>
                  <a:srgbClr val="231F20"/>
                </a:solidFill>
                <a:latin typeface="Montserrat"/>
                <a:cs typeface="Montserrat"/>
              </a:rPr>
              <a:t>worth 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5"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34290">
              <a:lnSpc>
                <a:spcPct val="108700"/>
              </a:lnSpc>
            </a:pP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spc="-10" dirty="0">
                <a:solidFill>
                  <a:srgbClr val="231F20"/>
                </a:solidFill>
                <a:latin typeface="Montserrat"/>
                <a:cs typeface="Montserrat"/>
              </a:rPr>
              <a:t>45-</a:t>
            </a:r>
            <a:r>
              <a:rPr sz="1150" dirty="0">
                <a:solidFill>
                  <a:srgbClr val="231F20"/>
                </a:solidFill>
                <a:latin typeface="Montserrat"/>
                <a:cs typeface="Montserrat"/>
              </a:rPr>
              <a:t>minute</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spc="-10" dirty="0">
                <a:solidFill>
                  <a:srgbClr val="231F20"/>
                </a:solidFill>
                <a:latin typeface="Montserrat"/>
                <a:cs typeface="Montserrat"/>
              </a:rPr>
              <a:t>covering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15"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makes</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other</a:t>
            </a:r>
            <a:r>
              <a:rPr sz="1150" spc="5" dirty="0">
                <a:solidFill>
                  <a:srgbClr val="231F20"/>
                </a:solidFill>
                <a:latin typeface="Montserrat"/>
                <a:cs typeface="Montserrat"/>
              </a:rPr>
              <a:t> </a:t>
            </a:r>
            <a:r>
              <a:rPr sz="1150" dirty="0">
                <a:solidFill>
                  <a:srgbClr val="231F20"/>
                </a:solidFill>
                <a:latin typeface="Montserrat"/>
                <a:cs typeface="Montserrat"/>
              </a:rPr>
              <a:t>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68630">
              <a:lnSpc>
                <a:spcPct val="100000"/>
              </a:lnSpc>
              <a:spcBef>
                <a:spcPts val="535"/>
              </a:spcBef>
            </a:pPr>
            <a:r>
              <a:rPr sz="1150" spc="-10" dirty="0">
                <a:solidFill>
                  <a:srgbClr val="231F20"/>
                </a:solidFill>
                <a:latin typeface="Montserrat"/>
                <a:cs typeface="Montserrat"/>
              </a:rPr>
              <a:t>Various</a:t>
            </a:r>
            <a:r>
              <a:rPr sz="1150" spc="-15" dirty="0">
                <a:solidFill>
                  <a:srgbClr val="231F20"/>
                </a:solidFill>
                <a:latin typeface="Montserrat"/>
                <a:cs typeface="Montserrat"/>
              </a:rPr>
              <a:t> </a:t>
            </a:r>
            <a:r>
              <a:rPr sz="1150" spc="-10" dirty="0">
                <a:solidFill>
                  <a:srgbClr val="231F20"/>
                </a:solidFill>
                <a:latin typeface="Montserrat"/>
                <a:cs typeface="Montserrat"/>
              </a:rPr>
              <a:t>apprenticeships,</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college</a:t>
            </a:r>
            <a:r>
              <a:rPr sz="1150" spc="-15" dirty="0">
                <a:solidFill>
                  <a:srgbClr val="231F20"/>
                </a:solidFill>
                <a:latin typeface="Montserrat"/>
                <a:cs typeface="Montserrat"/>
              </a:rPr>
              <a:t> </a:t>
            </a:r>
            <a:r>
              <a:rPr sz="1150" dirty="0">
                <a:solidFill>
                  <a:srgbClr val="231F20"/>
                </a:solidFill>
                <a:latin typeface="Montserrat"/>
                <a:cs typeface="Montserrat"/>
              </a:rPr>
              <a:t>courses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university</a:t>
            </a:r>
            <a:r>
              <a:rPr sz="1150" spc="-15" dirty="0">
                <a:solidFill>
                  <a:srgbClr val="231F20"/>
                </a:solidFill>
                <a:latin typeface="Montserrat"/>
                <a:cs typeface="Montserrat"/>
              </a:rPr>
              <a:t> </a:t>
            </a:r>
            <a:r>
              <a:rPr sz="1150" dirty="0">
                <a:solidFill>
                  <a:srgbClr val="231F20"/>
                </a:solidFill>
                <a:latin typeface="Montserrat"/>
                <a:cs typeface="Montserrat"/>
              </a:rPr>
              <a:t>degrees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available: </a:t>
            </a:r>
            <a:r>
              <a:rPr sz="1150" dirty="0">
                <a:solidFill>
                  <a:srgbClr val="231F20"/>
                </a:solidFill>
                <a:latin typeface="Montserrat"/>
                <a:cs typeface="Montserrat"/>
              </a:rPr>
              <a:t>Hospitality</a:t>
            </a:r>
            <a:r>
              <a:rPr sz="1150" spc="-45" dirty="0">
                <a:solidFill>
                  <a:srgbClr val="231F20"/>
                </a:solidFill>
                <a:latin typeface="Montserrat"/>
                <a:cs typeface="Montserrat"/>
              </a:rPr>
              <a:t> </a:t>
            </a:r>
            <a:r>
              <a:rPr sz="1150" dirty="0">
                <a:solidFill>
                  <a:srgbClr val="231F20"/>
                </a:solidFill>
                <a:latin typeface="Montserrat"/>
                <a:cs typeface="Montserrat"/>
              </a:rPr>
              <a:t>team</a:t>
            </a:r>
            <a:r>
              <a:rPr sz="1150" spc="-40" dirty="0">
                <a:solidFill>
                  <a:srgbClr val="231F20"/>
                </a:solidFill>
                <a:latin typeface="Montserrat"/>
                <a:cs typeface="Montserrat"/>
              </a:rPr>
              <a:t> </a:t>
            </a:r>
            <a:r>
              <a:rPr sz="1150" dirty="0">
                <a:solidFill>
                  <a:srgbClr val="231F20"/>
                </a:solidFill>
                <a:latin typeface="Montserrat"/>
                <a:cs typeface="Montserrat"/>
              </a:rPr>
              <a:t>member,</a:t>
            </a:r>
            <a:r>
              <a:rPr sz="1150" spc="-45" dirty="0">
                <a:solidFill>
                  <a:srgbClr val="231F20"/>
                </a:solidFill>
                <a:latin typeface="Montserrat"/>
                <a:cs typeface="Montserrat"/>
              </a:rPr>
              <a:t> </a:t>
            </a:r>
            <a:r>
              <a:rPr sz="1150" dirty="0">
                <a:solidFill>
                  <a:srgbClr val="231F20"/>
                </a:solidFill>
                <a:latin typeface="Montserrat"/>
                <a:cs typeface="Montserrat"/>
              </a:rPr>
              <a:t>Advanced</a:t>
            </a:r>
            <a:r>
              <a:rPr sz="1150" spc="-40" dirty="0">
                <a:solidFill>
                  <a:srgbClr val="231F20"/>
                </a:solidFill>
                <a:latin typeface="Montserrat"/>
                <a:cs typeface="Montserrat"/>
              </a:rPr>
              <a:t> </a:t>
            </a:r>
            <a:r>
              <a:rPr sz="1150" spc="-10" dirty="0">
                <a:solidFill>
                  <a:srgbClr val="231F20"/>
                </a:solidFill>
                <a:latin typeface="Montserrat"/>
                <a:cs typeface="Montserrat"/>
              </a:rPr>
              <a:t>butcher,</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5" dirty="0">
                <a:solidFill>
                  <a:srgbClr val="231F20"/>
                </a:solidFill>
                <a:latin typeface="Montserrat"/>
                <a:cs typeface="Montserrat"/>
              </a:rPr>
              <a:t> </a:t>
            </a:r>
            <a:r>
              <a:rPr sz="1150" dirty="0">
                <a:solidFill>
                  <a:srgbClr val="231F20"/>
                </a:solidFill>
                <a:latin typeface="Montserrat"/>
                <a:cs typeface="Montserrat"/>
              </a:rPr>
              <a:t>Drink</a:t>
            </a:r>
            <a:r>
              <a:rPr sz="1150" spc="-40" dirty="0">
                <a:solidFill>
                  <a:srgbClr val="231F20"/>
                </a:solidFill>
                <a:latin typeface="Montserrat"/>
                <a:cs typeface="Montserrat"/>
              </a:rPr>
              <a:t> </a:t>
            </a:r>
            <a:r>
              <a:rPr sz="1150" dirty="0">
                <a:solidFill>
                  <a:srgbClr val="231F20"/>
                </a:solidFill>
                <a:latin typeface="Montserrat"/>
                <a:cs typeface="Montserrat"/>
              </a:rPr>
              <a:t>Advanced</a:t>
            </a:r>
            <a:r>
              <a:rPr sz="1150" spc="-45" dirty="0">
                <a:solidFill>
                  <a:srgbClr val="231F20"/>
                </a:solidFill>
                <a:latin typeface="Montserrat"/>
                <a:cs typeface="Montserrat"/>
              </a:rPr>
              <a:t> </a:t>
            </a:r>
            <a:r>
              <a:rPr sz="1150" spc="-10" dirty="0">
                <a:solidFill>
                  <a:srgbClr val="231F20"/>
                </a:solidFill>
                <a:latin typeface="Montserrat"/>
                <a:cs typeface="Montserrat"/>
              </a:rPr>
              <a:t>Engineer Professional</a:t>
            </a:r>
            <a:r>
              <a:rPr sz="1150" spc="-25" dirty="0">
                <a:solidFill>
                  <a:srgbClr val="231F20"/>
                </a:solidFill>
                <a:latin typeface="Montserrat"/>
                <a:cs typeface="Montserrat"/>
              </a:rPr>
              <a:t> </a:t>
            </a:r>
            <a:r>
              <a:rPr sz="1150" spc="-1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Bakery.</a:t>
            </a:r>
            <a:endParaRPr sz="1150" dirty="0">
              <a:latin typeface="Montserrat"/>
              <a:cs typeface="Montserrat"/>
            </a:endParaRPr>
          </a:p>
          <a:p>
            <a:pPr marL="12700" marR="467995">
              <a:lnSpc>
                <a:spcPct val="100000"/>
              </a:lnSpc>
            </a:pPr>
            <a:r>
              <a:rPr sz="1150" dirty="0">
                <a:solidFill>
                  <a:srgbClr val="231F20"/>
                </a:solidFill>
                <a:latin typeface="Montserrat"/>
                <a:cs typeface="Montserrat"/>
              </a:rPr>
              <a:t>BSc</a:t>
            </a:r>
            <a:r>
              <a:rPr sz="1150" spc="-25" dirty="0">
                <a:solidFill>
                  <a:srgbClr val="231F20"/>
                </a:solidFill>
                <a:latin typeface="Montserrat"/>
                <a:cs typeface="Montserrat"/>
              </a:rPr>
              <a:t> </a:t>
            </a:r>
            <a:r>
              <a:rPr sz="1150" dirty="0">
                <a:solidFill>
                  <a:srgbClr val="231F20"/>
                </a:solidFill>
                <a:latin typeface="Montserrat"/>
                <a:cs typeface="Montserrat"/>
              </a:rPr>
              <a:t>(Hons)</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Nutrition,</a:t>
            </a:r>
            <a:r>
              <a:rPr sz="1150" spc="-20" dirty="0">
                <a:solidFill>
                  <a:srgbClr val="231F20"/>
                </a:solidFill>
                <a:latin typeface="Montserrat"/>
                <a:cs typeface="Montserrat"/>
              </a:rPr>
              <a:t> </a:t>
            </a:r>
            <a:r>
              <a:rPr sz="1150" spc="-10" dirty="0">
                <a:solidFill>
                  <a:srgbClr val="231F20"/>
                </a:solidFill>
                <a:latin typeface="Montserrat"/>
                <a:cs typeface="Montserrat"/>
              </a:rPr>
              <a:t>Dietetics,</a:t>
            </a:r>
            <a:r>
              <a:rPr sz="1150" spc="-25" dirty="0">
                <a:solidFill>
                  <a:srgbClr val="231F20"/>
                </a:solidFill>
                <a:latin typeface="Montserrat"/>
                <a:cs typeface="Montserrat"/>
              </a:rPr>
              <a:t> </a:t>
            </a:r>
            <a:r>
              <a:rPr sz="1150" spc="-10" dirty="0">
                <a:solidFill>
                  <a:srgbClr val="231F20"/>
                </a:solidFill>
                <a:latin typeface="Montserrat"/>
                <a:cs typeface="Montserrat"/>
              </a:rPr>
              <a:t>Agri-</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Management,</a:t>
            </a:r>
            <a:r>
              <a:rPr sz="1150" spc="-20" dirty="0">
                <a:solidFill>
                  <a:srgbClr val="231F20"/>
                </a:solidFill>
                <a:latin typeface="Montserrat"/>
                <a:cs typeface="Montserrat"/>
              </a:rPr>
              <a:t> </a:t>
            </a:r>
            <a:r>
              <a:rPr sz="1150" dirty="0">
                <a:solidFill>
                  <a:srgbClr val="231F20"/>
                </a:solidFill>
                <a:latin typeface="Montserrat"/>
                <a:cs typeface="Montserrat"/>
              </a:rPr>
              <a:t>Bakery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Patisserie</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12700">
              <a:lnSpc>
                <a:spcPct val="100000"/>
              </a:lnSpc>
            </a:pP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more</a:t>
            </a:r>
            <a:r>
              <a:rPr sz="1150" spc="-20" dirty="0">
                <a:solidFill>
                  <a:srgbClr val="231F20"/>
                </a:solidFill>
                <a:latin typeface="Montserrat"/>
                <a:cs typeface="Montserrat"/>
              </a:rPr>
              <a:t> </a:t>
            </a:r>
            <a:r>
              <a:rPr sz="1150" spc="-10" dirty="0">
                <a:solidFill>
                  <a:srgbClr val="231F20"/>
                </a:solidFill>
                <a:latin typeface="Montserrat"/>
                <a:cs typeface="Montserrat"/>
              </a:rPr>
              <a:t>information</a:t>
            </a:r>
            <a:r>
              <a:rPr sz="1150" spc="-20" dirty="0">
                <a:solidFill>
                  <a:srgbClr val="231F20"/>
                </a:solidFill>
                <a:latin typeface="Montserrat"/>
                <a:cs typeface="Montserrat"/>
              </a:rPr>
              <a:t> </a:t>
            </a:r>
            <a:r>
              <a:rPr sz="1150" dirty="0">
                <a:solidFill>
                  <a:srgbClr val="231F20"/>
                </a:solidFill>
                <a:latin typeface="Montserrat"/>
                <a:cs typeface="Montserrat"/>
              </a:rPr>
              <a:t>please</a:t>
            </a:r>
            <a:r>
              <a:rPr sz="1150" spc="-15" dirty="0">
                <a:solidFill>
                  <a:srgbClr val="231F20"/>
                </a:solidFill>
                <a:latin typeface="Montserrat"/>
                <a:cs typeface="Montserrat"/>
              </a:rPr>
              <a:t> </a:t>
            </a:r>
            <a:r>
              <a:rPr sz="1150" dirty="0">
                <a:solidFill>
                  <a:srgbClr val="231F20"/>
                </a:solidFill>
                <a:latin typeface="Montserrat"/>
                <a:cs typeface="Montserrat"/>
              </a:rPr>
              <a:t>speak</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Ms</a:t>
            </a:r>
            <a:r>
              <a:rPr sz="1150" spc="-20" dirty="0">
                <a:solidFill>
                  <a:srgbClr val="231F20"/>
                </a:solidFill>
                <a:latin typeface="Montserrat"/>
                <a:cs typeface="Montserrat"/>
              </a:rPr>
              <a:t> Stanley-</a:t>
            </a:r>
            <a:r>
              <a:rPr sz="1150" spc="-10" dirty="0">
                <a:solidFill>
                  <a:srgbClr val="231F20"/>
                </a:solidFill>
                <a:latin typeface="Montserrat"/>
                <a:cs typeface="Montserrat"/>
              </a:rPr>
              <a:t>Ahmed.</a:t>
            </a:r>
            <a:endParaRPr sz="1150" dirty="0">
              <a:latin typeface="Montserrat"/>
              <a:cs typeface="Montserrat"/>
            </a:endParaRPr>
          </a:p>
          <a:p>
            <a:pPr marL="12700">
              <a:lnSpc>
                <a:spcPct val="100000"/>
              </a:lnSpc>
              <a:spcBef>
                <a:spcPts val="60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60737" y="8021995"/>
            <a:ext cx="2498725" cy="19304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Agricultural</a:t>
            </a:r>
            <a:r>
              <a:rPr sz="1150" spc="-65" dirty="0">
                <a:solidFill>
                  <a:srgbClr val="231F20"/>
                </a:solidFill>
                <a:latin typeface="Montserrat"/>
                <a:cs typeface="Montserrat"/>
              </a:rPr>
              <a:t> </a:t>
            </a:r>
            <a:r>
              <a:rPr sz="1150" spc="-10" dirty="0">
                <a:solidFill>
                  <a:srgbClr val="231F20"/>
                </a:solidFill>
                <a:latin typeface="Montserrat"/>
                <a:cs typeface="Montserrat"/>
              </a:rPr>
              <a:t>engineer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Baker</a:t>
            </a:r>
            <a:endParaRPr sz="1150">
              <a:latin typeface="Montserrat"/>
              <a:cs typeface="Montserrat"/>
            </a:endParaRPr>
          </a:p>
          <a:p>
            <a:pPr marL="240665" indent="-227965">
              <a:lnSpc>
                <a:spcPct val="100000"/>
              </a:lnSpc>
              <a:spcBef>
                <a:spcPts val="114"/>
              </a:spcBef>
              <a:buChar char="•"/>
              <a:tabLst>
                <a:tab pos="240665" algn="l"/>
              </a:tabLst>
            </a:pPr>
            <a:r>
              <a:rPr sz="1150" spc="-10" dirty="0">
                <a:solidFill>
                  <a:srgbClr val="231F20"/>
                </a:solidFill>
                <a:latin typeface="Montserrat"/>
                <a:cs typeface="Montserrat"/>
              </a:rPr>
              <a:t>Barista</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Butcher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Catering</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Farmer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dirty="0">
                <a:solidFill>
                  <a:srgbClr val="231F20"/>
                </a:solidFill>
                <a:latin typeface="Montserrat"/>
                <a:cs typeface="Montserrat"/>
              </a:rPr>
              <a:t>factory</a:t>
            </a:r>
            <a:r>
              <a:rPr sz="1150" spc="-4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manufacturing</a:t>
            </a:r>
            <a:r>
              <a:rPr sz="1150" spc="-35" dirty="0">
                <a:solidFill>
                  <a:srgbClr val="231F20"/>
                </a:solidFill>
                <a:latin typeface="Montserrat"/>
                <a:cs typeface="Montserrat"/>
              </a:rPr>
              <a:t> </a:t>
            </a:r>
            <a:r>
              <a:rPr sz="1150" spc="-10" dirty="0">
                <a:solidFill>
                  <a:srgbClr val="231F20"/>
                </a:solidFill>
                <a:latin typeface="Montserrat"/>
                <a:cs typeface="Montserrat"/>
              </a:rPr>
              <a:t>inspector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5" dirty="0">
                <a:solidFill>
                  <a:srgbClr val="231F20"/>
                </a:solidFill>
                <a:latin typeface="Montserrat"/>
                <a:cs typeface="Montserrat"/>
              </a:rPr>
              <a:t> </a:t>
            </a:r>
            <a:r>
              <a:rPr sz="1150" dirty="0">
                <a:solidFill>
                  <a:srgbClr val="231F20"/>
                </a:solidFill>
                <a:latin typeface="Montserrat"/>
                <a:cs typeface="Montserrat"/>
              </a:rPr>
              <a:t>packaging</a:t>
            </a:r>
            <a:r>
              <a:rPr sz="1150" spc="-40" dirty="0">
                <a:solidFill>
                  <a:srgbClr val="231F20"/>
                </a:solidFill>
                <a:latin typeface="Montserrat"/>
                <a:cs typeface="Montserrat"/>
              </a:rPr>
              <a:t> </a:t>
            </a:r>
            <a:r>
              <a:rPr sz="1150" spc="-10" dirty="0">
                <a:solidFill>
                  <a:srgbClr val="231F20"/>
                </a:solidFill>
                <a:latin typeface="Montserrat"/>
                <a:cs typeface="Montserrat"/>
              </a:rPr>
              <a:t>operative</a:t>
            </a:r>
            <a:endParaRPr sz="1150">
              <a:latin typeface="Montserrat"/>
              <a:cs typeface="Montserrat"/>
            </a:endParaRPr>
          </a:p>
        </p:txBody>
      </p:sp>
      <p:sp>
        <p:nvSpPr>
          <p:cNvPr id="5" name="object 5"/>
          <p:cNvSpPr txBox="1"/>
          <p:nvPr/>
        </p:nvSpPr>
        <p:spPr>
          <a:xfrm>
            <a:off x="3861409" y="8021557"/>
            <a:ext cx="1990725" cy="17399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scientist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Head</a:t>
            </a:r>
            <a:r>
              <a:rPr sz="1150" spc="-40" dirty="0">
                <a:solidFill>
                  <a:srgbClr val="231F20"/>
                </a:solidFill>
                <a:latin typeface="Montserrat"/>
                <a:cs typeface="Montserrat"/>
              </a:rPr>
              <a:t> </a:t>
            </a: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14"/>
              </a:spcBef>
              <a:buChar char="•"/>
              <a:tabLst>
                <a:tab pos="240665" algn="l"/>
              </a:tabLst>
            </a:pPr>
            <a:r>
              <a:rPr sz="1150" dirty="0">
                <a:solidFill>
                  <a:srgbClr val="231F20"/>
                </a:solidFill>
                <a:latin typeface="Montserrat"/>
                <a:cs typeface="Montserrat"/>
              </a:rPr>
              <a:t>Hotel</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Meat</a:t>
            </a:r>
            <a:r>
              <a:rPr sz="1150" spc="-50" dirty="0">
                <a:solidFill>
                  <a:srgbClr val="231F20"/>
                </a:solidFill>
                <a:latin typeface="Montserrat"/>
                <a:cs typeface="Montserrat"/>
              </a:rPr>
              <a:t> </a:t>
            </a:r>
            <a:r>
              <a:rPr sz="1150" dirty="0">
                <a:solidFill>
                  <a:srgbClr val="231F20"/>
                </a:solidFill>
                <a:latin typeface="Montserrat"/>
                <a:cs typeface="Montserrat"/>
              </a:rPr>
              <a:t>process</a:t>
            </a:r>
            <a:r>
              <a:rPr sz="1150" spc="-5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Nutritional</a:t>
            </a:r>
            <a:r>
              <a:rPr sz="1150" spc="-7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Nutritionist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Packaging</a:t>
            </a:r>
            <a:r>
              <a:rPr sz="1150" spc="-5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Restaurant</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Street</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5" dirty="0">
                <a:solidFill>
                  <a:srgbClr val="231F20"/>
                </a:solidFill>
                <a:latin typeface="Montserrat"/>
                <a:cs typeface="Montserrat"/>
              </a:rPr>
              <a:t> </a:t>
            </a:r>
            <a:r>
              <a:rPr sz="1150" spc="-10" dirty="0">
                <a:solidFill>
                  <a:srgbClr val="231F20"/>
                </a:solidFill>
                <a:latin typeface="Montserrat"/>
                <a:cs typeface="Montserrat"/>
              </a:rPr>
              <a:t>trader</a:t>
            </a:r>
            <a:endParaRPr sz="1150">
              <a:latin typeface="Montserrat"/>
              <a:cs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2420" y="220950"/>
            <a:ext cx="3715385" cy="375920"/>
          </a:xfrm>
          <a:prstGeom prst="rect">
            <a:avLst/>
          </a:prstGeom>
        </p:spPr>
        <p:txBody>
          <a:bodyPr vert="horz" wrap="square" lIns="0" tIns="12700" rIns="0" bIns="0" rtlCol="0">
            <a:spAutoFit/>
          </a:bodyPr>
          <a:lstStyle/>
          <a:p>
            <a:pPr marL="12700">
              <a:lnSpc>
                <a:spcPct val="100000"/>
              </a:lnSpc>
              <a:spcBef>
                <a:spcPts val="100"/>
              </a:spcBef>
            </a:pPr>
            <a:r>
              <a:rPr dirty="0"/>
              <a:t>GCSE</a:t>
            </a:r>
            <a:r>
              <a:rPr spc="-5" dirty="0"/>
              <a:t> </a:t>
            </a:r>
            <a:r>
              <a:rPr dirty="0"/>
              <a:t>Design</a:t>
            </a:r>
            <a:r>
              <a:rPr spc="-5" dirty="0"/>
              <a:t> </a:t>
            </a:r>
            <a:r>
              <a:rPr spc="-10" dirty="0"/>
              <a:t>Technology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70232"/>
            <a:ext cx="6806565" cy="7746365"/>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219"/>
              </a:spcBef>
            </a:pPr>
            <a:r>
              <a:rPr sz="1150" dirty="0">
                <a:solidFill>
                  <a:srgbClr val="231F20"/>
                </a:solidFill>
                <a:latin typeface="Montserrat"/>
                <a:cs typeface="Montserrat"/>
              </a:rPr>
              <a:t>AQA</a:t>
            </a:r>
            <a:r>
              <a:rPr sz="1150" spc="-5" dirty="0">
                <a:solidFill>
                  <a:srgbClr val="231F20"/>
                </a:solidFill>
                <a:latin typeface="Montserrat"/>
                <a:cs typeface="Montserrat"/>
              </a:rPr>
              <a:t> </a:t>
            </a:r>
            <a:r>
              <a:rPr sz="1150" dirty="0">
                <a:solidFill>
                  <a:srgbClr val="231F20"/>
                </a:solidFill>
                <a:latin typeface="Montserrat"/>
                <a:cs typeface="Montserrat"/>
              </a:rPr>
              <a:t>(Specification no. </a:t>
            </a:r>
            <a:r>
              <a:rPr sz="1150" spc="-20" dirty="0">
                <a:solidFill>
                  <a:srgbClr val="231F20"/>
                </a:solidFill>
                <a:latin typeface="Montserrat"/>
                <a:cs typeface="Montserrat"/>
              </a:rPr>
              <a:t>8552)</a:t>
            </a:r>
            <a:endParaRPr sz="1150">
              <a:latin typeface="Montserrat"/>
              <a:cs typeface="Montserrat"/>
            </a:endParaRPr>
          </a:p>
          <a:p>
            <a:pPr>
              <a:lnSpc>
                <a:spcPct val="100000"/>
              </a:lnSpc>
              <a:spcBef>
                <a:spcPts val="4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Mr</a:t>
            </a:r>
            <a:r>
              <a:rPr sz="1150" spc="-20" dirty="0">
                <a:solidFill>
                  <a:srgbClr val="231F20"/>
                </a:solidFill>
                <a:latin typeface="Montserrat"/>
                <a:cs typeface="Montserrat"/>
              </a:rPr>
              <a:t> Hull</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220"/>
              </a:spcBef>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10</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dirty="0">
                <a:solidFill>
                  <a:srgbClr val="231F20"/>
                </a:solidFill>
                <a:latin typeface="Montserrat"/>
                <a:cs typeface="Montserrat"/>
              </a:rPr>
              <a:t>will</a:t>
            </a:r>
            <a:r>
              <a:rPr sz="1150" b="1" spc="-25" dirty="0">
                <a:solidFill>
                  <a:srgbClr val="231F20"/>
                </a:solidFill>
                <a:latin typeface="Montserrat"/>
                <a:cs typeface="Montserrat"/>
              </a:rPr>
              <a:t> </a:t>
            </a:r>
            <a:r>
              <a:rPr sz="1150" b="1" dirty="0">
                <a:solidFill>
                  <a:srgbClr val="231F20"/>
                </a:solidFill>
                <a:latin typeface="Montserrat"/>
                <a:cs typeface="Montserrat"/>
              </a:rPr>
              <a:t>look</a:t>
            </a:r>
            <a:r>
              <a:rPr sz="1150" b="1" spc="-25" dirty="0">
                <a:solidFill>
                  <a:srgbClr val="231F20"/>
                </a:solidFill>
                <a:latin typeface="Montserrat"/>
                <a:cs typeface="Montserrat"/>
              </a:rPr>
              <a:t> at: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manufacturing</a:t>
            </a:r>
            <a:r>
              <a:rPr sz="1150" spc="-20" dirty="0">
                <a:solidFill>
                  <a:srgbClr val="231F20"/>
                </a:solidFill>
                <a:latin typeface="Montserrat"/>
                <a:cs typeface="Montserrat"/>
              </a:rPr>
              <a:t> </a:t>
            </a:r>
            <a:r>
              <a:rPr sz="1150" spc="-10" dirty="0">
                <a:solidFill>
                  <a:srgbClr val="231F20"/>
                </a:solidFill>
                <a:latin typeface="Montserrat"/>
                <a:cs typeface="Montserrat"/>
              </a:rPr>
              <a:t>methods.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methods</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2D</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3D</a:t>
            </a:r>
            <a:r>
              <a:rPr sz="1150" spc="-15" dirty="0">
                <a:solidFill>
                  <a:srgbClr val="231F20"/>
                </a:solidFill>
                <a:latin typeface="Montserrat"/>
                <a:cs typeface="Montserrat"/>
              </a:rPr>
              <a:t> </a:t>
            </a:r>
            <a:r>
              <a:rPr sz="1150" spc="-25" dirty="0">
                <a:solidFill>
                  <a:srgbClr val="231F20"/>
                </a:solidFill>
                <a:latin typeface="Montserrat"/>
                <a:cs typeface="Montserrat"/>
              </a:rPr>
              <a:t>CAD</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Traditional</a:t>
            </a:r>
            <a:r>
              <a:rPr sz="1150" spc="-30" dirty="0">
                <a:solidFill>
                  <a:srgbClr val="231F20"/>
                </a:solidFill>
                <a:latin typeface="Montserrat"/>
                <a:cs typeface="Montserrat"/>
              </a:rPr>
              <a:t> </a:t>
            </a:r>
            <a:r>
              <a:rPr sz="1150" dirty="0">
                <a:solidFill>
                  <a:srgbClr val="231F20"/>
                </a:solidFill>
                <a:latin typeface="Montserrat"/>
                <a:cs typeface="Montserrat"/>
              </a:rPr>
              <a:t>making</a:t>
            </a:r>
            <a:r>
              <a:rPr sz="1150" spc="-30"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making</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laser</a:t>
            </a:r>
            <a:r>
              <a:rPr sz="1150" spc="-20" dirty="0">
                <a:solidFill>
                  <a:srgbClr val="231F20"/>
                </a:solidFill>
                <a:latin typeface="Montserrat"/>
                <a:cs typeface="Montserrat"/>
              </a:rPr>
              <a:t> </a:t>
            </a:r>
            <a:r>
              <a:rPr sz="1150" spc="-10" dirty="0">
                <a:solidFill>
                  <a:srgbClr val="231F20"/>
                </a:solidFill>
                <a:latin typeface="Montserrat"/>
                <a:cs typeface="Montserrat"/>
              </a:rPr>
              <a:t>cutter,</a:t>
            </a:r>
            <a:r>
              <a:rPr sz="1150" spc="-20" dirty="0">
                <a:solidFill>
                  <a:srgbClr val="231F20"/>
                </a:solidFill>
                <a:latin typeface="Montserrat"/>
                <a:cs typeface="Montserrat"/>
              </a:rPr>
              <a:t> </a:t>
            </a:r>
            <a:r>
              <a:rPr sz="1150" dirty="0">
                <a:solidFill>
                  <a:srgbClr val="231F20"/>
                </a:solidFill>
                <a:latin typeface="Montserrat"/>
                <a:cs typeface="Montserrat"/>
              </a:rPr>
              <a:t>3D</a:t>
            </a:r>
            <a:r>
              <a:rPr sz="1150" spc="-25" dirty="0">
                <a:solidFill>
                  <a:srgbClr val="231F20"/>
                </a:solidFill>
                <a:latin typeface="Montserrat"/>
                <a:cs typeface="Montserrat"/>
              </a:rPr>
              <a:t> </a:t>
            </a:r>
            <a:r>
              <a:rPr sz="1150" spc="-10" dirty="0">
                <a:solidFill>
                  <a:srgbClr val="231F20"/>
                </a:solidFill>
                <a:latin typeface="Montserrat"/>
                <a:cs typeface="Montserrat"/>
              </a:rPr>
              <a:t>printing</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Hand</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25" dirty="0">
                <a:solidFill>
                  <a:srgbClr val="231F20"/>
                </a:solidFill>
                <a:latin typeface="Montserrat"/>
                <a:cs typeface="Montserrat"/>
              </a:rPr>
              <a:t> </a:t>
            </a:r>
            <a:r>
              <a:rPr sz="1150" spc="-10" dirty="0">
                <a:solidFill>
                  <a:srgbClr val="231F20"/>
                </a:solidFill>
                <a:latin typeface="Montserrat"/>
                <a:cs typeface="Montserrat"/>
              </a:rPr>
              <a:t>techniques.</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Design</a:t>
            </a:r>
            <a:r>
              <a:rPr sz="1150" spc="-45" dirty="0">
                <a:solidFill>
                  <a:srgbClr val="231F20"/>
                </a:solidFill>
                <a:latin typeface="Montserrat"/>
                <a:cs typeface="Montserrat"/>
              </a:rPr>
              <a:t> </a:t>
            </a:r>
            <a:r>
              <a:rPr sz="1150" spc="-10" dirty="0">
                <a:solidFill>
                  <a:srgbClr val="231F20"/>
                </a:solidFill>
                <a:latin typeface="Montserrat"/>
                <a:cs typeface="Montserrat"/>
              </a:rPr>
              <a:t>history</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sustainable</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0" dirty="0">
                <a:solidFill>
                  <a:srgbClr val="231F20"/>
                </a:solidFill>
                <a:latin typeface="Montserrat"/>
                <a:cs typeface="Montserrat"/>
              </a:rPr>
              <a:t> </a:t>
            </a:r>
            <a:r>
              <a:rPr sz="1150" spc="-10" dirty="0">
                <a:solidFill>
                  <a:srgbClr val="231F20"/>
                </a:solidFill>
                <a:latin typeface="Montserrat"/>
                <a:cs typeface="Montserrat"/>
              </a:rPr>
              <a:t>practices.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Inclusive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adaptive</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Ergonomics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anthropometrics.</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Problem</a:t>
            </a:r>
            <a:r>
              <a:rPr sz="1150" spc="-20" dirty="0">
                <a:solidFill>
                  <a:srgbClr val="231F20"/>
                </a:solidFill>
                <a:latin typeface="Montserrat"/>
                <a:cs typeface="Montserrat"/>
              </a:rPr>
              <a:t> </a:t>
            </a:r>
            <a:r>
              <a:rPr sz="1150" spc="-10" dirty="0">
                <a:solidFill>
                  <a:srgbClr val="231F20"/>
                </a:solidFill>
                <a:latin typeface="Montserrat"/>
                <a:cs typeface="Montserrat"/>
              </a:rPr>
              <a:t>solving.</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Applied </a:t>
            </a:r>
            <a:r>
              <a:rPr sz="1150" spc="-10" dirty="0">
                <a:solidFill>
                  <a:srgbClr val="231F20"/>
                </a:solidFill>
                <a:latin typeface="Montserrat"/>
                <a:cs typeface="Montserrat"/>
              </a:rPr>
              <a:t>maths</a:t>
            </a:r>
            <a:endParaRPr sz="1150">
              <a:latin typeface="Montserrat"/>
              <a:cs typeface="Montserrat"/>
            </a:endParaRPr>
          </a:p>
          <a:p>
            <a:pPr>
              <a:lnSpc>
                <a:spcPct val="100000"/>
              </a:lnSpc>
              <a:spcBef>
                <a:spcPts val="420"/>
              </a:spcBef>
              <a:buClr>
                <a:srgbClr val="231F20"/>
              </a:buClr>
              <a:buFont typeface="Montserrat"/>
              <a:buChar char="•"/>
            </a:pPr>
            <a:endParaRPr sz="1150">
              <a:latin typeface="Montserrat"/>
              <a:cs typeface="Montserrat"/>
            </a:endParaRPr>
          </a:p>
          <a:p>
            <a:pPr marL="12700">
              <a:lnSpc>
                <a:spcPct val="100000"/>
              </a:lnSpc>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11</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spc="-10" dirty="0">
                <a:solidFill>
                  <a:srgbClr val="231F20"/>
                </a:solidFill>
                <a:latin typeface="Montserrat"/>
                <a:cs typeface="Montserrat"/>
              </a:rPr>
              <a:t>will:</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Apply</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outlined</a:t>
            </a:r>
            <a:r>
              <a:rPr sz="1150" spc="-30" dirty="0">
                <a:solidFill>
                  <a:srgbClr val="231F20"/>
                </a:solidFill>
                <a:latin typeface="Montserrat"/>
                <a:cs typeface="Montserrat"/>
              </a:rPr>
              <a:t> </a:t>
            </a:r>
            <a:r>
              <a:rPr sz="1150" dirty="0">
                <a:solidFill>
                  <a:srgbClr val="231F20"/>
                </a:solidFill>
                <a:latin typeface="Montserrat"/>
                <a:cs typeface="Montserrat"/>
              </a:rPr>
              <a:t>above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spc="-10" dirty="0">
                <a:solidFill>
                  <a:srgbClr val="231F20"/>
                </a:solidFill>
                <a:latin typeface="Montserrat"/>
                <a:cs typeface="Montserrat"/>
              </a:rPr>
              <a:t>project.</a:t>
            </a:r>
            <a:endParaRPr sz="1150">
              <a:latin typeface="Montserrat"/>
              <a:cs typeface="Montserrat"/>
            </a:endParaRPr>
          </a:p>
          <a:p>
            <a:pPr>
              <a:lnSpc>
                <a:spcPct val="100000"/>
              </a:lnSpc>
              <a:spcBef>
                <a:spcPts val="415"/>
              </a:spcBef>
              <a:buClr>
                <a:srgbClr val="231F20"/>
              </a:buClr>
              <a:buFont typeface="Montserrat"/>
              <a:buChar char="•"/>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there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a:latin typeface="Montserrat"/>
              <a:cs typeface="Montserrat"/>
            </a:endParaRPr>
          </a:p>
          <a:p>
            <a:pPr marL="240665" marR="127635" indent="-228600">
              <a:lnSpc>
                <a:spcPct val="115900"/>
              </a:lnSpc>
              <a:buChar char="•"/>
              <a:tabLst>
                <a:tab pos="240665" algn="l"/>
              </a:tabLst>
            </a:pP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NEA</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5"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dirty="0">
                <a:solidFill>
                  <a:srgbClr val="231F20"/>
                </a:solidFill>
                <a:latin typeface="Montserrat"/>
                <a:cs typeface="Montserrat"/>
              </a:rPr>
              <a:t>mark)</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coursework</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where</a:t>
            </a:r>
            <a:r>
              <a:rPr sz="1150" spc="-15" dirty="0">
                <a:solidFill>
                  <a:srgbClr val="231F20"/>
                </a:solidFill>
                <a:latin typeface="Montserrat"/>
                <a:cs typeface="Montserrat"/>
              </a:rPr>
              <a:t> </a:t>
            </a:r>
            <a:r>
              <a:rPr sz="1150" dirty="0">
                <a:solidFill>
                  <a:srgbClr val="231F20"/>
                </a:solidFill>
                <a:latin typeface="Montserrat"/>
                <a:cs typeface="Montserrat"/>
              </a:rPr>
              <a:t>you</a:t>
            </a:r>
            <a:r>
              <a:rPr sz="1150" spc="-1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expected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something</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response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brief</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examination</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two</a:t>
            </a:r>
            <a:r>
              <a:rPr sz="1150" spc="-10" dirty="0">
                <a:solidFill>
                  <a:srgbClr val="231F20"/>
                </a:solidFill>
                <a:latin typeface="Montserrat"/>
                <a:cs typeface="Montserrat"/>
              </a:rPr>
              <a:t> </a:t>
            </a:r>
            <a:r>
              <a:rPr sz="1150" dirty="0">
                <a:solidFill>
                  <a:srgbClr val="231F20"/>
                </a:solidFill>
                <a:latin typeface="Montserrat"/>
                <a:cs typeface="Montserrat"/>
              </a:rPr>
              <a:t>hour</a:t>
            </a:r>
            <a:r>
              <a:rPr sz="1150" spc="-10" dirty="0">
                <a:solidFill>
                  <a:srgbClr val="231F20"/>
                </a:solidFill>
                <a:latin typeface="Montserrat"/>
                <a:cs typeface="Montserrat"/>
              </a:rPr>
              <a:t> written </a:t>
            </a:r>
            <a:r>
              <a:rPr sz="1150" dirty="0">
                <a:solidFill>
                  <a:srgbClr val="231F20"/>
                </a:solidFill>
                <a:latin typeface="Montserrat"/>
                <a:cs typeface="Montserrat"/>
              </a:rPr>
              <a:t>examination</a:t>
            </a:r>
            <a:r>
              <a:rPr sz="1150" spc="-10"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mark)</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Technology</a:t>
            </a:r>
            <a:endParaRPr sz="1150">
              <a:latin typeface="Montserrat"/>
              <a:cs typeface="Montserrat"/>
            </a:endParaRPr>
          </a:p>
          <a:p>
            <a:pPr marL="12700" marR="508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Maths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25" dirty="0">
                <a:solidFill>
                  <a:srgbClr val="231F20"/>
                </a:solidFill>
                <a:latin typeface="Montserrat"/>
                <a:cs typeface="Montserrat"/>
              </a:rPr>
              <a:t>go </a:t>
            </a:r>
            <a:r>
              <a:rPr sz="1150" dirty="0">
                <a:solidFill>
                  <a:srgbClr val="231F20"/>
                </a:solidFill>
                <a:latin typeface="Montserrat"/>
                <a:cs typeface="Montserrat"/>
              </a:rPr>
              <a:t>down</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route.</a:t>
            </a:r>
            <a:endParaRPr sz="1150">
              <a:latin typeface="Montserrat"/>
              <a:cs typeface="Montserrat"/>
            </a:endParaRPr>
          </a:p>
          <a:p>
            <a:pPr marL="12700" marR="36830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Art</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20"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go</a:t>
            </a:r>
            <a:r>
              <a:rPr sz="1150" spc="-15" dirty="0">
                <a:solidFill>
                  <a:srgbClr val="231F20"/>
                </a:solidFill>
                <a:latin typeface="Montserrat"/>
                <a:cs typeface="Montserrat"/>
              </a:rPr>
              <a:t> </a:t>
            </a:r>
            <a:r>
              <a:rPr sz="1150" spc="-20" dirty="0">
                <a:solidFill>
                  <a:srgbClr val="231F20"/>
                </a:solidFill>
                <a:latin typeface="Montserrat"/>
                <a:cs typeface="Montserrat"/>
              </a:rPr>
              <a:t>into </a:t>
            </a:r>
            <a:r>
              <a:rPr sz="1150" dirty="0">
                <a:solidFill>
                  <a:srgbClr val="231F20"/>
                </a:solidFill>
                <a:latin typeface="Montserrat"/>
                <a:cs typeface="Montserrat"/>
              </a:rPr>
              <a:t>more</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field.</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works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BTECs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20" dirty="0">
                <a:solidFill>
                  <a:srgbClr val="231F20"/>
                </a:solidFill>
                <a:latin typeface="Montserrat"/>
                <a:cs typeface="Montserrat"/>
              </a:rPr>
              <a:t>ICT.</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Any</a:t>
            </a:r>
            <a:r>
              <a:rPr sz="1150" spc="-20" dirty="0">
                <a:solidFill>
                  <a:srgbClr val="231F20"/>
                </a:solidFill>
                <a:latin typeface="Montserrat"/>
                <a:cs typeface="Montserrat"/>
              </a:rPr>
              <a:t> </a:t>
            </a:r>
            <a:r>
              <a:rPr sz="1150" dirty="0">
                <a:solidFill>
                  <a:srgbClr val="231F20"/>
                </a:solidFill>
                <a:latin typeface="Montserrat"/>
                <a:cs typeface="Montserrat"/>
              </a:rPr>
              <a:t>field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aerospace,</a:t>
            </a:r>
            <a:r>
              <a:rPr sz="1150" spc="-20" dirty="0">
                <a:solidFill>
                  <a:srgbClr val="231F20"/>
                </a:solidFill>
                <a:latin typeface="Montserrat"/>
                <a:cs typeface="Montserrat"/>
              </a:rPr>
              <a:t> </a:t>
            </a:r>
            <a:r>
              <a:rPr sz="1150" spc="-10" dirty="0">
                <a:solidFill>
                  <a:srgbClr val="231F20"/>
                </a:solidFill>
                <a:latin typeface="Montserrat"/>
                <a:cs typeface="Montserrat"/>
              </a:rPr>
              <a:t>automotive,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15" dirty="0">
                <a:solidFill>
                  <a:srgbClr val="231F20"/>
                </a:solidFill>
                <a:latin typeface="Montserrat"/>
                <a:cs typeface="Montserrat"/>
              </a:rPr>
              <a:t> </a:t>
            </a:r>
            <a:r>
              <a:rPr sz="1150" dirty="0">
                <a:solidFill>
                  <a:srgbClr val="231F20"/>
                </a:solidFill>
                <a:latin typeface="Montserrat"/>
                <a:cs typeface="Montserrat"/>
              </a:rPr>
              <a:t>mechanical</a:t>
            </a:r>
            <a:r>
              <a:rPr sz="1150" spc="-15" dirty="0">
                <a:solidFill>
                  <a:srgbClr val="231F20"/>
                </a:solidFill>
                <a:latin typeface="Montserrat"/>
                <a:cs typeface="Montserrat"/>
              </a:rPr>
              <a:t> </a:t>
            </a:r>
            <a:r>
              <a:rPr sz="1150" spc="-20" dirty="0">
                <a:solidFill>
                  <a:srgbClr val="231F20"/>
                </a:solidFill>
                <a:latin typeface="Montserrat"/>
                <a:cs typeface="Montserrat"/>
              </a:rPr>
              <a:t>etc.</a:t>
            </a:r>
            <a:endParaRPr sz="1150">
              <a:latin typeface="Montserrat"/>
              <a:cs typeface="Montserrat"/>
            </a:endParaRPr>
          </a:p>
        </p:txBody>
      </p:sp>
      <p:sp>
        <p:nvSpPr>
          <p:cNvPr id="4" name="object 4"/>
          <p:cNvSpPr txBox="1"/>
          <p:nvPr/>
        </p:nvSpPr>
        <p:spPr>
          <a:xfrm>
            <a:off x="347300" y="8413949"/>
            <a:ext cx="245491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Architecture</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Product</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Industrial</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CAD</a:t>
            </a:r>
            <a:r>
              <a:rPr sz="1150" spc="-45" dirty="0">
                <a:solidFill>
                  <a:srgbClr val="231F20"/>
                </a:solidFill>
                <a:latin typeface="Montserrat"/>
                <a:cs typeface="Montserrat"/>
              </a:rPr>
              <a:t> </a:t>
            </a:r>
            <a:r>
              <a:rPr sz="1150" spc="-10" dirty="0">
                <a:solidFill>
                  <a:srgbClr val="231F20"/>
                </a:solidFill>
                <a:latin typeface="Montserrat"/>
                <a:cs typeface="Montserrat"/>
              </a:rPr>
              <a:t>designers</a:t>
            </a:r>
            <a:endParaRPr sz="1150">
              <a:latin typeface="Montserrat"/>
              <a:cs typeface="Montserrat"/>
            </a:endParaRPr>
          </a:p>
        </p:txBody>
      </p:sp>
      <p:sp>
        <p:nvSpPr>
          <p:cNvPr id="5" name="object 5"/>
          <p:cNvSpPr txBox="1"/>
          <p:nvPr/>
        </p:nvSpPr>
        <p:spPr>
          <a:xfrm>
            <a:off x="3843445" y="8413803"/>
            <a:ext cx="233172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dirty="0">
                <a:solidFill>
                  <a:srgbClr val="231F20"/>
                </a:solidFill>
                <a:latin typeface="Montserrat"/>
                <a:cs typeface="Montserrat"/>
              </a:rPr>
              <a:t>Manufacturing</a:t>
            </a:r>
            <a:r>
              <a:rPr sz="1150" spc="-30" dirty="0">
                <a:solidFill>
                  <a:srgbClr val="231F20"/>
                </a:solidFill>
                <a:latin typeface="Montserrat"/>
                <a:cs typeface="Montserrat"/>
              </a:rPr>
              <a:t> </a:t>
            </a:r>
            <a:r>
              <a:rPr sz="1150" spc="-10" dirty="0">
                <a:solidFill>
                  <a:srgbClr val="231F20"/>
                </a:solidFill>
                <a:latin typeface="Montserrat"/>
                <a:cs typeface="Montserrat"/>
              </a:rPr>
              <a:t>technologies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Furniture</a:t>
            </a:r>
            <a:r>
              <a:rPr sz="1150" spc="-70"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Interior</a:t>
            </a:r>
            <a:r>
              <a:rPr sz="1150" spc="-6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108075">
              <a:lnSpc>
                <a:spcPct val="100000"/>
              </a:lnSpc>
              <a:spcBef>
                <a:spcPts val="100"/>
              </a:spcBef>
            </a:pPr>
            <a:r>
              <a:rPr dirty="0"/>
              <a:t>BTEC</a:t>
            </a:r>
            <a:r>
              <a:rPr spc="-80" dirty="0"/>
              <a:t> </a:t>
            </a:r>
            <a:r>
              <a:rPr spc="-10" dirty="0"/>
              <a:t>Enterprise</a:t>
            </a:r>
            <a:r>
              <a:rPr spc="-75"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6415" cy="791654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ts val="1365"/>
              </a:lnSpc>
            </a:pPr>
            <a:r>
              <a:rPr sz="1150" spc="-10" dirty="0">
                <a:solidFill>
                  <a:srgbClr val="231F20"/>
                </a:solidFill>
                <a:latin typeface="Montserrat"/>
                <a:cs typeface="Montserrat"/>
              </a:rPr>
              <a:t>Pearson</a:t>
            </a:r>
            <a:endParaRPr sz="115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ts val="1365"/>
              </a:lnSpc>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5" dirty="0">
                <a:solidFill>
                  <a:srgbClr val="231F20"/>
                </a:solidFill>
                <a:latin typeface="Montserrat"/>
                <a:cs typeface="Montserrat"/>
              </a:rPr>
              <a:t> </a:t>
            </a:r>
            <a:r>
              <a:rPr sz="1150" spc="-10" dirty="0">
                <a:solidFill>
                  <a:srgbClr val="231F20"/>
                </a:solidFill>
                <a:latin typeface="Montserrat"/>
                <a:cs typeface="Montserrat"/>
              </a:rPr>
              <a:t>recognises</a:t>
            </a:r>
            <a:r>
              <a:rPr sz="1150" dirty="0">
                <a:solidFill>
                  <a:srgbClr val="231F20"/>
                </a:solidFill>
                <a:latin typeface="Montserrat"/>
                <a:cs typeface="Montserrat"/>
              </a:rPr>
              <a:t> the</a:t>
            </a:r>
            <a:r>
              <a:rPr sz="1150" spc="-5" dirty="0">
                <a:solidFill>
                  <a:srgbClr val="231F20"/>
                </a:solidFill>
                <a:latin typeface="Montserrat"/>
                <a:cs typeface="Montserrat"/>
              </a:rPr>
              <a:t> </a:t>
            </a:r>
            <a:r>
              <a:rPr sz="1150" dirty="0">
                <a:solidFill>
                  <a:srgbClr val="231F20"/>
                </a:solidFill>
                <a:latin typeface="Montserrat"/>
                <a:cs typeface="Montserrat"/>
              </a:rPr>
              <a:t>value</a:t>
            </a:r>
            <a:r>
              <a:rPr sz="1150" spc="-5" dirty="0">
                <a:solidFill>
                  <a:srgbClr val="231F20"/>
                </a:solidFill>
                <a:latin typeface="Montserrat"/>
                <a:cs typeface="Montserrat"/>
              </a:rPr>
              <a:t> </a:t>
            </a:r>
            <a:r>
              <a:rPr sz="1150" dirty="0">
                <a:solidFill>
                  <a:srgbClr val="231F20"/>
                </a:solidFill>
                <a:latin typeface="Montserrat"/>
                <a:cs typeface="Montserrat"/>
              </a:rPr>
              <a:t>of learning</a:t>
            </a:r>
            <a:r>
              <a:rPr sz="1150" spc="-5" dirty="0">
                <a:solidFill>
                  <a:srgbClr val="231F20"/>
                </a:solidFill>
                <a:latin typeface="Montserrat"/>
                <a:cs typeface="Montserrat"/>
              </a:rPr>
              <a:t> </a:t>
            </a:r>
            <a:r>
              <a:rPr sz="1150" dirty="0">
                <a:solidFill>
                  <a:srgbClr val="231F20"/>
                </a:solidFill>
                <a:latin typeface="Montserrat"/>
                <a:cs typeface="Montserrat"/>
              </a:rPr>
              <a:t>skills,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vocational</a:t>
            </a:r>
            <a:r>
              <a:rPr sz="1150" dirty="0">
                <a:solidFill>
                  <a:srgbClr val="231F20"/>
                </a:solidFill>
                <a:latin typeface="Montserrat"/>
                <a:cs typeface="Montserrat"/>
              </a:rPr>
              <a:t> </a:t>
            </a:r>
            <a:r>
              <a:rPr sz="1150" spc="-10" dirty="0">
                <a:solidFill>
                  <a:srgbClr val="231F20"/>
                </a:solidFill>
                <a:latin typeface="Montserrat"/>
                <a:cs typeface="Montserrat"/>
              </a:rPr>
              <a:t>attributes</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complement</a:t>
            </a:r>
            <a:r>
              <a:rPr sz="1150" spc="-20" dirty="0">
                <a:solidFill>
                  <a:srgbClr val="231F20"/>
                </a:solidFill>
                <a:latin typeface="Montserrat"/>
                <a:cs typeface="Montserrat"/>
              </a:rPr>
              <a:t> </a:t>
            </a:r>
            <a:r>
              <a:rPr sz="1150" dirty="0">
                <a:solidFill>
                  <a:srgbClr val="231F20"/>
                </a:solidFill>
                <a:latin typeface="Montserrat"/>
                <a:cs typeface="Montserrat"/>
              </a:rPr>
              <a:t>GCSEs.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broaden</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spc="-10" dirty="0">
                <a:solidFill>
                  <a:srgbClr val="231F20"/>
                </a:solidFill>
                <a:latin typeface="Montserrat"/>
                <a:cs typeface="Montserrat"/>
              </a:rPr>
              <a:t>experience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understanding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marL="12700" marR="81915">
              <a:lnSpc>
                <a:spcPts val="135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learners</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transferable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researching,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making</a:t>
            </a:r>
            <a:r>
              <a:rPr sz="1150" spc="-10" dirty="0">
                <a:solidFill>
                  <a:srgbClr val="231F20"/>
                </a:solidFill>
                <a:latin typeface="Montserrat"/>
                <a:cs typeface="Montserrat"/>
              </a:rPr>
              <a:t> </a:t>
            </a:r>
            <a:r>
              <a:rPr sz="1150" dirty="0">
                <a:solidFill>
                  <a:srgbClr val="231F20"/>
                </a:solidFill>
                <a:latin typeface="Montserrat"/>
                <a:cs typeface="Montserrat"/>
              </a:rPr>
              <a:t>decisions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judgements,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financial</a:t>
            </a:r>
            <a:r>
              <a:rPr sz="1150" spc="-10" dirty="0">
                <a:solidFill>
                  <a:srgbClr val="231F20"/>
                </a:solidFill>
                <a:latin typeface="Montserrat"/>
                <a:cs typeface="Montserrat"/>
              </a:rPr>
              <a:t> literacy </a:t>
            </a:r>
            <a:r>
              <a:rPr sz="1150" dirty="0">
                <a:solidFill>
                  <a:srgbClr val="231F20"/>
                </a:solidFill>
                <a:latin typeface="Montserrat"/>
                <a:cs typeface="Montserrat"/>
              </a:rPr>
              <a:t>using</a:t>
            </a:r>
            <a:r>
              <a:rPr sz="1150" spc="-10" dirty="0">
                <a:solidFill>
                  <a:srgbClr val="231F20"/>
                </a:solidFill>
                <a:latin typeface="Montserrat"/>
                <a:cs typeface="Montserrat"/>
              </a:rPr>
              <a:t> realistic vocational 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personal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creativity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innovation, </a:t>
            </a:r>
            <a:r>
              <a:rPr sz="1150" dirty="0">
                <a:solidFill>
                  <a:srgbClr val="231F20"/>
                </a:solidFill>
                <a:latin typeface="Montserrat"/>
                <a:cs typeface="Montserrat"/>
              </a:rPr>
              <a:t>time</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reviewing, communication</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through</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10" dirty="0">
                <a:solidFill>
                  <a:srgbClr val="231F20"/>
                </a:solidFill>
                <a:latin typeface="Montserrat"/>
                <a:cs typeface="Montserrat"/>
              </a:rPr>
              <a:t> </a:t>
            </a:r>
            <a:r>
              <a:rPr sz="1150" dirty="0">
                <a:solidFill>
                  <a:srgbClr val="231F20"/>
                </a:solidFill>
                <a:latin typeface="Montserrat"/>
                <a:cs typeface="Montserrat"/>
              </a:rPr>
              <a:t>approach</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learning</a:t>
            </a:r>
            <a:endParaRPr sz="1150">
              <a:latin typeface="Montserrat"/>
              <a:cs typeface="Montserrat"/>
            </a:endParaRPr>
          </a:p>
          <a:p>
            <a:pPr marL="12700" marR="203835">
              <a:lnSpc>
                <a:spcPts val="1350"/>
              </a:lnSpc>
            </a:pP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three</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the </a:t>
            </a:r>
            <a:r>
              <a:rPr sz="1150" spc="-10" dirty="0">
                <a:solidFill>
                  <a:srgbClr val="231F20"/>
                </a:solidFill>
                <a:latin typeface="Montserrat"/>
                <a:cs typeface="Montserrat"/>
              </a:rPr>
              <a:t>course.</a:t>
            </a:r>
            <a:endParaRPr sz="115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a:latin typeface="Montserrat"/>
              <a:cs typeface="Montserrat"/>
            </a:endParaRPr>
          </a:p>
          <a:p>
            <a:pPr marL="12700">
              <a:lnSpc>
                <a:spcPts val="1350"/>
              </a:lnSpc>
            </a:pPr>
            <a:r>
              <a:rPr sz="1150" dirty="0">
                <a:solidFill>
                  <a:srgbClr val="231F20"/>
                </a:solidFill>
                <a:latin typeface="Montserrat"/>
                <a:cs typeface="Montserrat"/>
              </a:rPr>
              <a:t>In</a:t>
            </a:r>
            <a:r>
              <a:rPr sz="1150" spc="-40" dirty="0">
                <a:solidFill>
                  <a:srgbClr val="231F20"/>
                </a:solidFill>
                <a:latin typeface="Montserrat"/>
                <a:cs typeface="Montserrat"/>
              </a:rPr>
              <a:t> </a:t>
            </a:r>
            <a:r>
              <a:rPr sz="1150" spc="-10" dirty="0">
                <a:solidFill>
                  <a:srgbClr val="231F20"/>
                </a:solidFill>
                <a:latin typeface="Montserrat"/>
                <a:cs typeface="Montserrat"/>
              </a:rPr>
              <a:t>Year</a:t>
            </a:r>
            <a:r>
              <a:rPr sz="1150" spc="-35" dirty="0">
                <a:solidFill>
                  <a:srgbClr val="231F20"/>
                </a:solidFill>
                <a:latin typeface="Montserrat"/>
                <a:cs typeface="Montserrat"/>
              </a:rPr>
              <a:t> </a:t>
            </a:r>
            <a:r>
              <a:rPr sz="1150" dirty="0">
                <a:solidFill>
                  <a:srgbClr val="231F20"/>
                </a:solidFill>
                <a:latin typeface="Montserrat"/>
                <a:cs typeface="Montserrat"/>
              </a:rPr>
              <a:t>10</a:t>
            </a:r>
            <a:r>
              <a:rPr sz="1150" spc="-35" dirty="0">
                <a:solidFill>
                  <a:srgbClr val="231F20"/>
                </a:solidFill>
                <a:latin typeface="Montserrat"/>
                <a:cs typeface="Montserrat"/>
              </a:rPr>
              <a:t> </a:t>
            </a:r>
            <a:r>
              <a:rPr sz="1150" dirty="0">
                <a:solidFill>
                  <a:srgbClr val="231F20"/>
                </a:solidFill>
                <a:latin typeface="Montserrat"/>
                <a:cs typeface="Montserrat"/>
              </a:rPr>
              <a:t>two</a:t>
            </a:r>
            <a:r>
              <a:rPr sz="1150" spc="-35" dirty="0">
                <a:solidFill>
                  <a:srgbClr val="231F20"/>
                </a:solidFill>
                <a:latin typeface="Montserrat"/>
                <a:cs typeface="Montserrat"/>
              </a:rPr>
              <a:t> </a:t>
            </a:r>
            <a:r>
              <a:rPr sz="1150" dirty="0">
                <a:solidFill>
                  <a:srgbClr val="231F20"/>
                </a:solidFill>
                <a:latin typeface="Montserrat"/>
                <a:cs typeface="Montserrat"/>
              </a:rPr>
              <a:t>controlled</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spc="-10" dirty="0">
                <a:solidFill>
                  <a:srgbClr val="231F20"/>
                </a:solidFill>
                <a:latin typeface="Montserrat"/>
                <a:cs typeface="Montserrat"/>
              </a:rPr>
              <a:t>completed:</a:t>
            </a:r>
            <a:endParaRPr sz="1150">
              <a:latin typeface="Montserrat"/>
              <a:cs typeface="Montserrat"/>
            </a:endParaRPr>
          </a:p>
          <a:p>
            <a:pPr marL="12700">
              <a:lnSpc>
                <a:spcPts val="1350"/>
              </a:lnSpc>
            </a:pPr>
            <a:r>
              <a:rPr sz="1150" dirty="0">
                <a:solidFill>
                  <a:srgbClr val="231F20"/>
                </a:solidFill>
                <a:latin typeface="Montserrat"/>
                <a:cs typeface="Montserrat"/>
              </a:rPr>
              <a:t>Component</a:t>
            </a:r>
            <a:r>
              <a:rPr sz="1150" spc="-35"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assessed</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5" dirty="0">
                <a:solidFill>
                  <a:srgbClr val="231F20"/>
                </a:solidFill>
                <a:latin typeface="Montserrat"/>
                <a:cs typeface="Montserrat"/>
              </a:rPr>
              <a:t> </a:t>
            </a:r>
            <a:r>
              <a:rPr sz="1150" spc="-10" dirty="0">
                <a:solidFill>
                  <a:srgbClr val="231F20"/>
                </a:solidFill>
                <a:latin typeface="Montserrat"/>
                <a:cs typeface="Montserrat"/>
              </a:rPr>
              <a:t>assessment.</a:t>
            </a:r>
            <a:endParaRPr sz="1150">
              <a:latin typeface="Montserrat"/>
              <a:cs typeface="Montserrat"/>
            </a:endParaRPr>
          </a:p>
          <a:p>
            <a:pPr marL="12700" marR="159385">
              <a:lnSpc>
                <a:spcPts val="1350"/>
              </a:lnSpc>
              <a:spcBef>
                <a:spcPts val="55"/>
              </a:spcBef>
            </a:pPr>
            <a:r>
              <a:rPr sz="1150" dirty="0">
                <a:solidFill>
                  <a:srgbClr val="231F20"/>
                </a:solidFill>
                <a:latin typeface="Montserrat"/>
                <a:cs typeface="Montserrat"/>
              </a:rPr>
              <a:t>These</a:t>
            </a:r>
            <a:r>
              <a:rPr sz="1150" spc="-30" dirty="0">
                <a:solidFill>
                  <a:srgbClr val="231F20"/>
                </a:solidFill>
                <a:latin typeface="Montserrat"/>
                <a:cs typeface="Montserrat"/>
              </a:rPr>
              <a:t> </a:t>
            </a:r>
            <a:r>
              <a:rPr sz="1150" dirty="0">
                <a:solidFill>
                  <a:srgbClr val="231F20"/>
                </a:solidFill>
                <a:latin typeface="Montserrat"/>
                <a:cs typeface="Montserrat"/>
              </a:rPr>
              <a:t>components</a:t>
            </a:r>
            <a:r>
              <a:rPr sz="1150" spc="-30" dirty="0">
                <a:solidFill>
                  <a:srgbClr val="231F20"/>
                </a:solidFill>
                <a:latin typeface="Montserrat"/>
                <a:cs typeface="Montserrat"/>
              </a:rPr>
              <a:t> </a:t>
            </a:r>
            <a:r>
              <a:rPr sz="1150" dirty="0">
                <a:solidFill>
                  <a:srgbClr val="231F20"/>
                </a:solidFill>
                <a:latin typeface="Montserrat"/>
                <a:cs typeface="Montserrat"/>
              </a:rPr>
              <a:t>have</a:t>
            </a:r>
            <a:r>
              <a:rPr sz="1150" spc="-35" dirty="0">
                <a:solidFill>
                  <a:srgbClr val="231F20"/>
                </a:solidFill>
                <a:latin typeface="Montserrat"/>
                <a:cs typeface="Montserrat"/>
              </a:rPr>
              <a:t> </a:t>
            </a:r>
            <a:r>
              <a:rPr sz="1150" dirty="0">
                <a:solidFill>
                  <a:srgbClr val="231F20"/>
                </a:solidFill>
                <a:latin typeface="Montserrat"/>
                <a:cs typeface="Montserrat"/>
              </a:rPr>
              <a:t>been</a:t>
            </a:r>
            <a:r>
              <a:rPr sz="1150" spc="-30" dirty="0">
                <a:solidFill>
                  <a:srgbClr val="231F20"/>
                </a:solidFill>
                <a:latin typeface="Montserrat"/>
                <a:cs typeface="Montserrat"/>
              </a:rPr>
              <a:t> </a:t>
            </a:r>
            <a:r>
              <a:rPr sz="1150" dirty="0">
                <a:solidFill>
                  <a:srgbClr val="231F20"/>
                </a:solidFill>
                <a:latin typeface="Montserrat"/>
                <a:cs typeface="Montserrat"/>
              </a:rPr>
              <a:t>designed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demonstrate</a:t>
            </a:r>
            <a:r>
              <a:rPr sz="1150" spc="-30" dirty="0">
                <a:solidFill>
                  <a:srgbClr val="231F20"/>
                </a:solidFill>
                <a:latin typeface="Montserrat"/>
                <a:cs typeface="Montserrat"/>
              </a:rPr>
              <a:t> </a:t>
            </a:r>
            <a:r>
              <a:rPr sz="1150" dirty="0">
                <a:solidFill>
                  <a:srgbClr val="231F20"/>
                </a:solidFill>
                <a:latin typeface="Montserrat"/>
                <a:cs typeface="Montserrat"/>
              </a:rPr>
              <a:t>application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spc="-10" dirty="0">
                <a:solidFill>
                  <a:srgbClr val="231F20"/>
                </a:solidFill>
                <a:latin typeface="Montserrat"/>
                <a:cs typeface="Montserrat"/>
              </a:rPr>
              <a:t>conceptual knowledge</a:t>
            </a:r>
            <a:r>
              <a:rPr sz="1150" spc="-25" dirty="0">
                <a:solidFill>
                  <a:srgbClr val="231F20"/>
                </a:solidFill>
                <a:latin typeface="Montserrat"/>
                <a:cs typeface="Montserrat"/>
              </a:rPr>
              <a:t> </a:t>
            </a:r>
            <a:r>
              <a:rPr sz="1150" dirty="0">
                <a:solidFill>
                  <a:srgbClr val="231F20"/>
                </a:solidFill>
                <a:latin typeface="Montserrat"/>
                <a:cs typeface="Montserrat"/>
              </a:rPr>
              <a:t>underpinning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3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style</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assessment</a:t>
            </a:r>
            <a:r>
              <a:rPr sz="1150" spc="-45" dirty="0">
                <a:solidFill>
                  <a:srgbClr val="231F20"/>
                </a:solidFill>
                <a:latin typeface="Montserrat"/>
                <a:cs typeface="Montserrat"/>
              </a:rPr>
              <a:t> </a:t>
            </a:r>
            <a:r>
              <a:rPr sz="1150" dirty="0">
                <a:solidFill>
                  <a:srgbClr val="231F20"/>
                </a:solidFill>
                <a:latin typeface="Montserrat"/>
                <a:cs typeface="Montserrat"/>
              </a:rPr>
              <a:t>promotes</a:t>
            </a:r>
            <a:r>
              <a:rPr sz="1150" spc="-40" dirty="0">
                <a:solidFill>
                  <a:srgbClr val="231F20"/>
                </a:solidFill>
                <a:latin typeface="Montserrat"/>
                <a:cs typeface="Montserrat"/>
              </a:rPr>
              <a:t> </a:t>
            </a:r>
            <a:r>
              <a:rPr sz="1150" dirty="0">
                <a:solidFill>
                  <a:srgbClr val="231F20"/>
                </a:solidFill>
                <a:latin typeface="Montserrat"/>
                <a:cs typeface="Montserrat"/>
              </a:rPr>
              <a:t>deep</a:t>
            </a:r>
            <a:r>
              <a:rPr sz="1150" spc="-45" dirty="0">
                <a:solidFill>
                  <a:srgbClr val="231F20"/>
                </a:solidFill>
                <a:latin typeface="Montserrat"/>
                <a:cs typeface="Montserrat"/>
              </a:rPr>
              <a:t> </a:t>
            </a:r>
            <a:r>
              <a:rPr sz="1150" dirty="0">
                <a:solidFill>
                  <a:srgbClr val="231F20"/>
                </a:solidFill>
                <a:latin typeface="Montserrat"/>
                <a:cs typeface="Montserrat"/>
              </a:rPr>
              <a:t>learning</a:t>
            </a:r>
            <a:r>
              <a:rPr sz="1150" spc="-40"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ensuring</a:t>
            </a:r>
            <a:r>
              <a:rPr sz="1150" spc="-40" dirty="0">
                <a:solidFill>
                  <a:srgbClr val="231F20"/>
                </a:solidFill>
                <a:latin typeface="Montserrat"/>
                <a:cs typeface="Montserrat"/>
              </a:rPr>
              <a:t> </a:t>
            </a:r>
            <a:r>
              <a:rPr sz="1150" dirty="0">
                <a:solidFill>
                  <a:srgbClr val="231F20"/>
                </a:solidFill>
                <a:latin typeface="Montserrat"/>
                <a:cs typeface="Montserrat"/>
              </a:rPr>
              <a:t>the</a:t>
            </a:r>
            <a:r>
              <a:rPr sz="1150" spc="-45" dirty="0">
                <a:solidFill>
                  <a:srgbClr val="231F20"/>
                </a:solidFill>
                <a:latin typeface="Montserrat"/>
                <a:cs typeface="Montserrat"/>
              </a:rPr>
              <a:t> </a:t>
            </a:r>
            <a:r>
              <a:rPr sz="1150" dirty="0">
                <a:solidFill>
                  <a:srgbClr val="231F20"/>
                </a:solidFill>
                <a:latin typeface="Montserrat"/>
                <a:cs typeface="Montserrat"/>
              </a:rPr>
              <a:t>connection</a:t>
            </a:r>
            <a:r>
              <a:rPr sz="1150" spc="-40" dirty="0">
                <a:solidFill>
                  <a:srgbClr val="231F20"/>
                </a:solidFill>
                <a:latin typeface="Montserrat"/>
                <a:cs typeface="Montserrat"/>
              </a:rPr>
              <a:t> </a:t>
            </a:r>
            <a:r>
              <a:rPr sz="1150" dirty="0">
                <a:solidFill>
                  <a:srgbClr val="231F20"/>
                </a:solidFill>
                <a:latin typeface="Montserrat"/>
                <a:cs typeface="Montserrat"/>
              </a:rPr>
              <a:t>between</a:t>
            </a:r>
            <a:r>
              <a:rPr sz="1150" spc="-4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0" dirty="0">
                <a:solidFill>
                  <a:srgbClr val="231F20"/>
                </a:solidFill>
                <a:latin typeface="Montserrat"/>
                <a:cs typeface="Montserrat"/>
              </a:rPr>
              <a:t> practice.</a:t>
            </a:r>
            <a:endParaRPr sz="1150">
              <a:latin typeface="Montserrat"/>
              <a:cs typeface="Montserrat"/>
            </a:endParaRPr>
          </a:p>
          <a:p>
            <a:pPr marL="12700">
              <a:lnSpc>
                <a:spcPts val="1310"/>
              </a:lnSpc>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components</a:t>
            </a:r>
            <a:r>
              <a:rPr sz="1150" spc="-40" dirty="0">
                <a:solidFill>
                  <a:srgbClr val="231F20"/>
                </a:solidFill>
                <a:latin typeface="Montserrat"/>
                <a:cs typeface="Montserrat"/>
              </a:rPr>
              <a:t> </a:t>
            </a:r>
            <a:r>
              <a:rPr sz="1150" dirty="0">
                <a:solidFill>
                  <a:srgbClr val="231F20"/>
                </a:solidFill>
                <a:latin typeface="Montserrat"/>
                <a:cs typeface="Montserrat"/>
              </a:rPr>
              <a:t>focus</a:t>
            </a:r>
            <a:r>
              <a:rPr sz="1150" spc="-35" dirty="0">
                <a:solidFill>
                  <a:srgbClr val="231F20"/>
                </a:solidFill>
                <a:latin typeface="Montserrat"/>
                <a:cs typeface="Montserrat"/>
              </a:rPr>
              <a:t> </a:t>
            </a:r>
            <a:r>
              <a:rPr sz="1150" spc="-25" dirty="0">
                <a:solidFill>
                  <a:srgbClr val="231F20"/>
                </a:solidFill>
                <a:latin typeface="Montserrat"/>
                <a:cs typeface="Montserrat"/>
              </a:rPr>
              <a:t>on:</a:t>
            </a:r>
            <a:endParaRPr sz="1150">
              <a:latin typeface="Montserrat"/>
              <a:cs typeface="Montserrat"/>
            </a:endParaRPr>
          </a:p>
          <a:p>
            <a:pPr marL="240665" marR="383540" indent="-228600">
              <a:lnSpc>
                <a:spcPts val="1350"/>
              </a:lnSpc>
              <a:spcBef>
                <a:spcPts val="1390"/>
              </a:spcBef>
              <a:buChar char="•"/>
              <a:tabLst>
                <a:tab pos="240665" algn="l"/>
              </a:tabLst>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core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spc="-10" dirty="0">
                <a:solidFill>
                  <a:srgbClr val="231F20"/>
                </a:solidFill>
                <a:latin typeface="Montserrat"/>
                <a:cs typeface="Montserrat"/>
              </a:rPr>
              <a:t>enterprises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0" dirty="0">
                <a:solidFill>
                  <a:srgbClr val="231F20"/>
                </a:solidFill>
                <a:latin typeface="Montserrat"/>
                <a:cs typeface="Montserrat"/>
              </a:rPr>
              <a:t> </a:t>
            </a:r>
            <a:r>
              <a:rPr sz="1150" dirty="0">
                <a:solidFill>
                  <a:srgbClr val="231F20"/>
                </a:solidFill>
                <a:latin typeface="Montserrat"/>
                <a:cs typeface="Montserrat"/>
              </a:rPr>
              <a:t>features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factors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contribute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spc="-10" dirty="0">
                <a:solidFill>
                  <a:srgbClr val="231F20"/>
                </a:solidFill>
                <a:latin typeface="Montserrat"/>
                <a:cs typeface="Montserrat"/>
              </a:rPr>
              <a:t>enterprise’s</a:t>
            </a:r>
            <a:r>
              <a:rPr sz="1150" spc="-20" dirty="0">
                <a:solidFill>
                  <a:srgbClr val="231F20"/>
                </a:solidFill>
                <a:latin typeface="Montserrat"/>
                <a:cs typeface="Montserrat"/>
              </a:rPr>
              <a:t> </a:t>
            </a:r>
            <a:r>
              <a:rPr sz="1150" spc="-10" dirty="0">
                <a:solidFill>
                  <a:srgbClr val="231F20"/>
                </a:solidFill>
                <a:latin typeface="Montserrat"/>
                <a:cs typeface="Montserrat"/>
              </a:rPr>
              <a:t>success</a:t>
            </a:r>
            <a:endParaRPr sz="1150">
              <a:latin typeface="Montserrat"/>
              <a:cs typeface="Montserrat"/>
            </a:endParaRPr>
          </a:p>
          <a:p>
            <a:pPr marL="240665" marR="639445" indent="-228600">
              <a:lnSpc>
                <a:spcPts val="1350"/>
              </a:lnSpc>
              <a:spcBef>
                <a:spcPts val="1350"/>
              </a:spcBef>
              <a:buChar char="•"/>
              <a:tabLst>
                <a:tab pos="240665" algn="l"/>
              </a:tabLst>
            </a:pPr>
            <a:r>
              <a:rPr sz="1150" dirty="0">
                <a:solidFill>
                  <a:srgbClr val="231F20"/>
                </a:solidFill>
                <a:latin typeface="Montserrat"/>
                <a:cs typeface="Montserrat"/>
              </a:rPr>
              <a:t>The</a:t>
            </a:r>
            <a:r>
              <a:rPr sz="1150" spc="-10" dirty="0">
                <a:solidFill>
                  <a:srgbClr val="231F20"/>
                </a:solidFill>
                <a:latin typeface="Montserrat"/>
                <a:cs typeface="Montserrat"/>
              </a:rPr>
              <a:t> development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application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analysing</a:t>
            </a:r>
            <a:r>
              <a:rPr sz="1150" spc="-5" dirty="0">
                <a:solidFill>
                  <a:srgbClr val="231F20"/>
                </a:solidFill>
                <a:latin typeface="Montserrat"/>
                <a:cs typeface="Montserrat"/>
              </a:rPr>
              <a:t> </a:t>
            </a:r>
            <a:r>
              <a:rPr sz="1150" spc="-10" dirty="0">
                <a:solidFill>
                  <a:srgbClr val="231F20"/>
                </a:solidFill>
                <a:latin typeface="Montserrat"/>
                <a:cs typeface="Montserrat"/>
              </a:rPr>
              <a:t>research, information, </a:t>
            </a:r>
            <a:r>
              <a:rPr sz="1150" dirty="0">
                <a:solidFill>
                  <a:srgbClr val="231F20"/>
                </a:solidFill>
                <a:latin typeface="Montserrat"/>
                <a:cs typeface="Montserrat"/>
              </a:rPr>
              <a:t>planning</a:t>
            </a:r>
            <a:r>
              <a:rPr sz="1150" spc="-5" dirty="0">
                <a:solidFill>
                  <a:srgbClr val="231F20"/>
                </a:solidFill>
                <a:latin typeface="Montserrat"/>
                <a:cs typeface="Montserrat"/>
              </a:rPr>
              <a:t> </a:t>
            </a:r>
            <a:r>
              <a:rPr sz="1150" dirty="0">
                <a:solidFill>
                  <a:srgbClr val="231F20"/>
                </a:solidFill>
                <a:latin typeface="Montserrat"/>
                <a:cs typeface="Montserrat"/>
              </a:rPr>
              <a:t>and financial forecasting, </a:t>
            </a:r>
            <a:r>
              <a:rPr sz="1150" spc="-10" dirty="0">
                <a:solidFill>
                  <a:srgbClr val="231F20"/>
                </a:solidFill>
                <a:latin typeface="Montserrat"/>
                <a:cs typeface="Montserrat"/>
              </a:rPr>
              <a:t>communicating</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dirty="0">
                <a:solidFill>
                  <a:srgbClr val="231F20"/>
                </a:solidFill>
                <a:latin typeface="Montserrat"/>
                <a:cs typeface="Montserrat"/>
              </a:rPr>
              <a:t>problem </a:t>
            </a:r>
            <a:r>
              <a:rPr sz="1150" spc="-10" dirty="0">
                <a:solidFill>
                  <a:srgbClr val="231F20"/>
                </a:solidFill>
                <a:latin typeface="Montserrat"/>
                <a:cs typeface="Montserrat"/>
              </a:rPr>
              <a:t>solving</a:t>
            </a:r>
            <a:endParaRPr sz="1150">
              <a:latin typeface="Montserrat"/>
              <a:cs typeface="Montserrat"/>
            </a:endParaRPr>
          </a:p>
          <a:p>
            <a:pPr marL="240665" marR="67310" indent="-228600">
              <a:lnSpc>
                <a:spcPts val="1350"/>
              </a:lnSpc>
              <a:spcBef>
                <a:spcPts val="1350"/>
              </a:spcBef>
              <a:buChar char="•"/>
              <a:tabLst>
                <a:tab pos="240665" algn="l"/>
              </a:tabLst>
            </a:pPr>
            <a:r>
              <a:rPr sz="1150" dirty="0">
                <a:solidFill>
                  <a:srgbClr val="231F20"/>
                </a:solidFill>
                <a:latin typeface="Montserrat"/>
                <a:cs typeface="Montserrat"/>
              </a:rPr>
              <a:t>Reflective</a:t>
            </a:r>
            <a:r>
              <a:rPr sz="1150" spc="-45" dirty="0">
                <a:solidFill>
                  <a:srgbClr val="231F20"/>
                </a:solidFill>
                <a:latin typeface="Montserrat"/>
                <a:cs typeface="Montserrat"/>
              </a:rPr>
              <a:t> </a:t>
            </a:r>
            <a:r>
              <a:rPr sz="1150" dirty="0">
                <a:solidFill>
                  <a:srgbClr val="231F20"/>
                </a:solidFill>
                <a:latin typeface="Montserrat"/>
                <a:cs typeface="Montserrat"/>
              </a:rPr>
              <a:t>practice</a:t>
            </a:r>
            <a:r>
              <a:rPr sz="1150" spc="-45"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presenting</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enterprise</a:t>
            </a:r>
            <a:r>
              <a:rPr sz="1150" spc="-45" dirty="0">
                <a:solidFill>
                  <a:srgbClr val="231F20"/>
                </a:solidFill>
                <a:latin typeface="Montserrat"/>
                <a:cs typeface="Montserrat"/>
              </a:rPr>
              <a:t> </a:t>
            </a:r>
            <a:r>
              <a:rPr sz="1150" dirty="0">
                <a:solidFill>
                  <a:srgbClr val="231F20"/>
                </a:solidFill>
                <a:latin typeface="Montserrat"/>
                <a:cs typeface="Montserrat"/>
              </a:rPr>
              <a:t>idea</a:t>
            </a:r>
            <a:r>
              <a:rPr sz="1150" spc="-45" dirty="0">
                <a:solidFill>
                  <a:srgbClr val="231F20"/>
                </a:solidFill>
                <a:latin typeface="Montserrat"/>
                <a:cs typeface="Montserrat"/>
              </a:rPr>
              <a:t> </a:t>
            </a:r>
            <a:r>
              <a:rPr sz="1150" dirty="0">
                <a:solidFill>
                  <a:srgbClr val="231F20"/>
                </a:solidFill>
                <a:latin typeface="Montserrat"/>
                <a:cs typeface="Montserrat"/>
              </a:rPr>
              <a:t>that</a:t>
            </a:r>
            <a:r>
              <a:rPr sz="1150" spc="-45" dirty="0">
                <a:solidFill>
                  <a:srgbClr val="231F20"/>
                </a:solidFill>
                <a:latin typeface="Montserrat"/>
                <a:cs typeface="Montserrat"/>
              </a:rPr>
              <a:t> </a:t>
            </a:r>
            <a:r>
              <a:rPr sz="1150" dirty="0">
                <a:solidFill>
                  <a:srgbClr val="231F20"/>
                </a:solidFill>
                <a:latin typeface="Montserrat"/>
                <a:cs typeface="Montserrat"/>
              </a:rPr>
              <a:t>allows</a:t>
            </a:r>
            <a:r>
              <a:rPr sz="1150" spc="-45" dirty="0">
                <a:solidFill>
                  <a:srgbClr val="231F20"/>
                </a:solidFill>
                <a:latin typeface="Montserrat"/>
                <a:cs typeface="Montserrat"/>
              </a:rPr>
              <a:t> </a:t>
            </a:r>
            <a:r>
              <a:rPr sz="1150" dirty="0">
                <a:solidFill>
                  <a:srgbClr val="231F20"/>
                </a:solidFill>
                <a:latin typeface="Montserrat"/>
                <a:cs typeface="Montserrat"/>
              </a:rPr>
              <a:t>learners</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reflect</a:t>
            </a:r>
            <a:r>
              <a:rPr sz="1150" spc="-45"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own</a:t>
            </a:r>
            <a:r>
              <a:rPr sz="1150" spc="-5" dirty="0">
                <a:solidFill>
                  <a:srgbClr val="231F20"/>
                </a:solidFill>
                <a:latin typeface="Montserrat"/>
                <a:cs typeface="Montserrat"/>
              </a:rPr>
              <a:t> </a:t>
            </a:r>
            <a:r>
              <a:rPr sz="1150" spc="-10" dirty="0">
                <a:solidFill>
                  <a:srgbClr val="231F20"/>
                </a:solidFill>
                <a:latin typeface="Montserrat"/>
                <a:cs typeface="Montserrat"/>
              </a:rPr>
              <a:t>communication</a:t>
            </a:r>
            <a:r>
              <a:rPr sz="1150" spc="-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12700" marR="304800">
              <a:lnSpc>
                <a:spcPts val="1350"/>
              </a:lnSpc>
              <a:spcBef>
                <a:spcPts val="1350"/>
              </a:spcBef>
            </a:pPr>
            <a:r>
              <a:rPr sz="1150" dirty="0">
                <a:solidFill>
                  <a:srgbClr val="231F20"/>
                </a:solidFill>
                <a:latin typeface="Montserrat"/>
                <a:cs typeface="Montserrat"/>
              </a:rPr>
              <a:t>In</a:t>
            </a:r>
            <a:r>
              <a:rPr sz="1150" spc="-35" dirty="0">
                <a:solidFill>
                  <a:srgbClr val="231F20"/>
                </a:solidFill>
                <a:latin typeface="Montserrat"/>
                <a:cs typeface="Montserrat"/>
              </a:rPr>
              <a:t>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one</a:t>
            </a:r>
            <a:r>
              <a:rPr sz="1150" spc="-30"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builds</a:t>
            </a:r>
            <a:r>
              <a:rPr sz="1150" spc="-30"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enables</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brought</a:t>
            </a:r>
            <a:r>
              <a:rPr sz="1150" spc="-20" dirty="0">
                <a:solidFill>
                  <a:srgbClr val="231F20"/>
                </a:solidFill>
                <a:latin typeface="Montserrat"/>
                <a:cs typeface="Montserrat"/>
              </a:rPr>
              <a:t> </a:t>
            </a:r>
            <a:r>
              <a:rPr sz="1150" dirty="0">
                <a:solidFill>
                  <a:srgbClr val="231F20"/>
                </a:solidFill>
                <a:latin typeface="Montserrat"/>
                <a:cs typeface="Montserrat"/>
              </a:rPr>
              <a:t>together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realistic contexts.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external</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based</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demonstrate</a:t>
            </a:r>
            <a:r>
              <a:rPr sz="1150" spc="-10" dirty="0">
                <a:solidFill>
                  <a:srgbClr val="231F20"/>
                </a:solidFill>
                <a:latin typeface="Montserrat"/>
                <a:cs typeface="Montserrat"/>
              </a:rPr>
              <a:t> </a:t>
            </a:r>
            <a:r>
              <a:rPr sz="1150" dirty="0">
                <a:solidFill>
                  <a:srgbClr val="231F20"/>
                </a:solidFill>
                <a:latin typeface="Montserrat"/>
                <a:cs typeface="Montserrat"/>
              </a:rPr>
              <a:t>that</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0" dirty="0">
                <a:solidFill>
                  <a:srgbClr val="231F20"/>
                </a:solidFill>
                <a:latin typeface="Montserrat"/>
                <a:cs typeface="Montserrat"/>
              </a:rPr>
              <a:t> </a:t>
            </a:r>
            <a:r>
              <a:rPr sz="1150" dirty="0">
                <a:solidFill>
                  <a:srgbClr val="231F20"/>
                </a:solidFill>
                <a:latin typeface="Montserrat"/>
                <a:cs typeface="Montserrat"/>
              </a:rPr>
              <a:t>can</a:t>
            </a:r>
            <a:r>
              <a:rPr sz="1150" spc="-10" dirty="0">
                <a:solidFill>
                  <a:srgbClr val="231F20"/>
                </a:solidFill>
                <a:latin typeface="Montserrat"/>
                <a:cs typeface="Montserrat"/>
              </a:rPr>
              <a:t> </a:t>
            </a:r>
            <a:r>
              <a:rPr sz="1150" dirty="0">
                <a:solidFill>
                  <a:srgbClr val="231F20"/>
                </a:solidFill>
                <a:latin typeface="Montserrat"/>
                <a:cs typeface="Montserrat"/>
              </a:rPr>
              <a:t>identify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use</a:t>
            </a:r>
            <a:r>
              <a:rPr sz="1150" spc="-10" dirty="0">
                <a:solidFill>
                  <a:srgbClr val="231F20"/>
                </a:solidFill>
                <a:latin typeface="Montserrat"/>
                <a:cs typeface="Montserrat"/>
              </a:rPr>
              <a:t> effectively </a:t>
            </a:r>
            <a:r>
              <a:rPr sz="1150" dirty="0">
                <a:solidFill>
                  <a:srgbClr val="231F20"/>
                </a:solidFill>
                <a:latin typeface="Montserrat"/>
                <a:cs typeface="Montserrat"/>
              </a:rPr>
              <a:t>an</a:t>
            </a:r>
            <a:r>
              <a:rPr sz="1150" spc="-10" dirty="0">
                <a:solidFill>
                  <a:srgbClr val="231F20"/>
                </a:solidFill>
                <a:latin typeface="Montserrat"/>
                <a:cs typeface="Montserrat"/>
              </a:rPr>
              <a:t> appropriate </a:t>
            </a:r>
            <a:r>
              <a:rPr sz="1150" dirty="0">
                <a:solidFill>
                  <a:srgbClr val="231F20"/>
                </a:solidFill>
                <a:latin typeface="Montserrat"/>
                <a:cs typeface="Montserrat"/>
              </a:rPr>
              <a:t>selection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skills, techniques,</a:t>
            </a:r>
            <a:r>
              <a:rPr sz="1150" dirty="0">
                <a:solidFill>
                  <a:srgbClr val="231F20"/>
                </a:solidFill>
                <a:latin typeface="Montserrat"/>
                <a:cs typeface="Montserrat"/>
              </a:rPr>
              <a:t>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dirty="0">
                <a:solidFill>
                  <a:srgbClr val="231F20"/>
                </a:solidFill>
                <a:latin typeface="Montserrat"/>
                <a:cs typeface="Montserrat"/>
              </a:rPr>
              <a:t>theories and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from across</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whole qualification</a:t>
            </a:r>
            <a:r>
              <a:rPr sz="1150" spc="5" dirty="0">
                <a:solidFill>
                  <a:srgbClr val="231F20"/>
                </a:solidFill>
                <a:latin typeface="Montserrat"/>
                <a:cs typeface="Montserrat"/>
              </a:rPr>
              <a:t> </a:t>
            </a:r>
            <a:r>
              <a:rPr sz="1150" dirty="0">
                <a:solidFill>
                  <a:srgbClr val="231F20"/>
                </a:solidFill>
                <a:latin typeface="Montserrat"/>
                <a:cs typeface="Montserrat"/>
              </a:rPr>
              <a:t>in</a:t>
            </a:r>
            <a:r>
              <a:rPr sz="1150" spc="5" dirty="0">
                <a:solidFill>
                  <a:srgbClr val="231F20"/>
                </a:solidFill>
                <a:latin typeface="Montserrat"/>
                <a:cs typeface="Montserrat"/>
              </a:rPr>
              <a:t> </a:t>
            </a:r>
            <a:r>
              <a:rPr sz="1150" spc="-25" dirty="0">
                <a:solidFill>
                  <a:srgbClr val="231F20"/>
                </a:solidFill>
                <a:latin typeface="Montserrat"/>
                <a:cs typeface="Montserrat"/>
              </a:rPr>
              <a:t>an </a:t>
            </a:r>
            <a:r>
              <a:rPr sz="1150" spc="-10" dirty="0">
                <a:solidFill>
                  <a:srgbClr val="231F20"/>
                </a:solidFill>
                <a:latin typeface="Montserrat"/>
                <a:cs typeface="Montserrat"/>
              </a:rPr>
              <a:t>integrated</a:t>
            </a:r>
            <a:r>
              <a:rPr sz="1150" dirty="0">
                <a:solidFill>
                  <a:srgbClr val="231F20"/>
                </a:solidFill>
                <a:latin typeface="Montserrat"/>
                <a:cs typeface="Montserrat"/>
              </a:rPr>
              <a:t> </a:t>
            </a:r>
            <a:r>
              <a:rPr sz="1150" spc="-20" dirty="0">
                <a:solidFill>
                  <a:srgbClr val="231F20"/>
                </a:solidFill>
                <a:latin typeface="Montserrat"/>
                <a:cs typeface="Montserrat"/>
              </a:rPr>
              <a:t>way.</a:t>
            </a:r>
            <a:endParaRPr sz="115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ts val="1365"/>
              </a:lnSpc>
            </a:pPr>
            <a:r>
              <a:rPr sz="1150" dirty="0">
                <a:solidFill>
                  <a:srgbClr val="231F20"/>
                </a:solidFill>
                <a:latin typeface="Montserrat"/>
                <a:cs typeface="Montserrat"/>
              </a:rPr>
              <a:t>BTEC</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0" dirty="0">
                <a:solidFill>
                  <a:srgbClr val="231F20"/>
                </a:solidFill>
                <a:latin typeface="Montserrat"/>
                <a:cs typeface="Montserrat"/>
              </a:rPr>
              <a:t> 3</a:t>
            </a:r>
            <a:endParaRPr sz="115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47300" y="8877587"/>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p:txBody>
      </p:sp>
      <p:sp>
        <p:nvSpPr>
          <p:cNvPr id="5" name="object 5"/>
          <p:cNvSpPr txBox="1"/>
          <p:nvPr/>
        </p:nvSpPr>
        <p:spPr>
          <a:xfrm>
            <a:off x="3861409" y="8672110"/>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68500">
              <a:lnSpc>
                <a:spcPct val="100000"/>
              </a:lnSpc>
              <a:spcBef>
                <a:spcPts val="100"/>
              </a:spcBef>
            </a:pPr>
            <a:r>
              <a:rPr dirty="0"/>
              <a:t>GCSE</a:t>
            </a:r>
            <a:r>
              <a:rPr spc="-20"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666525"/>
            <a:ext cx="6898005" cy="6934200"/>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This</a:t>
            </a:r>
            <a:r>
              <a:rPr sz="1150" spc="-5" dirty="0">
                <a:solidFill>
                  <a:srgbClr val="231F20"/>
                </a:solidFill>
                <a:latin typeface="Montserrat"/>
                <a:cs typeface="Montserrat"/>
              </a:rPr>
              <a:t> </a:t>
            </a:r>
            <a:r>
              <a:rPr sz="1150" dirty="0">
                <a:solidFill>
                  <a:srgbClr val="231F20"/>
                </a:solidFill>
                <a:latin typeface="Montserrat"/>
                <a:cs typeface="Montserrat"/>
              </a:rPr>
              <a:t>qualification aims</a:t>
            </a:r>
            <a:r>
              <a:rPr sz="1150" spc="-5" dirty="0">
                <a:solidFill>
                  <a:srgbClr val="231F20"/>
                </a:solidFill>
                <a:latin typeface="Montserrat"/>
                <a:cs typeface="Montserrat"/>
              </a:rPr>
              <a:t> </a:t>
            </a:r>
            <a:r>
              <a:rPr sz="1150" dirty="0">
                <a:solidFill>
                  <a:srgbClr val="231F20"/>
                </a:solidFill>
                <a:latin typeface="Montserrat"/>
                <a:cs typeface="Montserrat"/>
              </a:rPr>
              <a:t>to equip students</a:t>
            </a:r>
            <a:r>
              <a:rPr sz="1150" spc="-5" dirty="0">
                <a:solidFill>
                  <a:srgbClr val="231F20"/>
                </a:solidFill>
                <a:latin typeface="Montserrat"/>
                <a:cs typeface="Montserrat"/>
              </a:rPr>
              <a:t> </a:t>
            </a:r>
            <a:r>
              <a:rPr sz="1150" spc="-10" dirty="0">
                <a:solidFill>
                  <a:srgbClr val="231F20"/>
                </a:solidFill>
                <a:latin typeface="Montserrat"/>
                <a:cs typeface="Montserrat"/>
              </a:rPr>
              <a:t>with:</a:t>
            </a:r>
            <a:endParaRPr sz="1150">
              <a:latin typeface="Montserrat"/>
              <a:cs typeface="Montserrat"/>
            </a:endParaRPr>
          </a:p>
          <a:p>
            <a:pPr marL="240665" marR="201930" indent="-228600">
              <a:lnSpc>
                <a:spcPct val="123200"/>
              </a:lnSpc>
              <a:buChar char="•"/>
              <a:tabLst>
                <a:tab pos="240665" algn="l"/>
              </a:tabLst>
            </a:pPr>
            <a:r>
              <a:rPr sz="1150" spc="-10" dirty="0">
                <a:solidFill>
                  <a:srgbClr val="231F20"/>
                </a:solidFill>
                <a:latin typeface="Montserrat"/>
                <a:cs typeface="Montserrat"/>
              </a:rPr>
              <a:t>Comprehensive</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business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spc="-10" dirty="0">
                <a:solidFill>
                  <a:srgbClr val="231F20"/>
                </a:solidFill>
                <a:latin typeface="Montserrat"/>
                <a:cs typeface="Montserrat"/>
              </a:rPr>
              <a:t>terminology,</a:t>
            </a:r>
            <a:r>
              <a:rPr sz="1150" spc="-5" dirty="0">
                <a:solidFill>
                  <a:srgbClr val="231F20"/>
                </a:solidFill>
                <a:latin typeface="Montserrat"/>
                <a:cs typeface="Montserrat"/>
              </a:rPr>
              <a:t> </a:t>
            </a:r>
            <a:r>
              <a:rPr sz="1150" spc="-10" dirty="0">
                <a:solidFill>
                  <a:srgbClr val="231F20"/>
                </a:solidFill>
                <a:latin typeface="Montserrat"/>
                <a:cs typeface="Montserrat"/>
              </a:rPr>
              <a:t>objectives,</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spc="-25" dirty="0">
                <a:solidFill>
                  <a:srgbClr val="231F20"/>
                </a:solidFill>
                <a:latin typeface="Montserrat"/>
                <a:cs typeface="Montserrat"/>
              </a:rPr>
              <a:t>the </a:t>
            </a:r>
            <a:r>
              <a:rPr sz="1150" spc="-10" dirty="0">
                <a:solidFill>
                  <a:srgbClr val="231F20"/>
                </a:solidFill>
                <a:latin typeface="Montserrat"/>
                <a:cs typeface="Montserrat"/>
              </a:rPr>
              <a:t>interconnected</a:t>
            </a:r>
            <a:r>
              <a:rPr sz="1150" spc="-25" dirty="0">
                <a:solidFill>
                  <a:srgbClr val="231F20"/>
                </a:solidFill>
                <a:latin typeface="Montserrat"/>
                <a:cs typeface="Montserrat"/>
              </a:rPr>
              <a:t> </a:t>
            </a:r>
            <a:r>
              <a:rPr sz="1150" dirty="0">
                <a:solidFill>
                  <a:srgbClr val="231F20"/>
                </a:solidFill>
                <a:latin typeface="Montserrat"/>
                <a:cs typeface="Montserrat"/>
              </a:rPr>
              <a:t>nature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considering</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dirty="0">
                <a:solidFill>
                  <a:srgbClr val="231F20"/>
                </a:solidFill>
                <a:latin typeface="Montserrat"/>
                <a:cs typeface="Montserrat"/>
              </a:rPr>
              <a:t>impact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individuals</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society.</a:t>
            </a:r>
            <a:endParaRPr sz="1150">
              <a:latin typeface="Montserrat"/>
              <a:cs typeface="Montserrat"/>
            </a:endParaRPr>
          </a:p>
          <a:p>
            <a:pPr marL="240665" marR="5080" indent="-228600">
              <a:lnSpc>
                <a:spcPct val="123200"/>
              </a:lnSpc>
              <a:buChar char="•"/>
              <a:tabLst>
                <a:tab pos="240665" algn="l"/>
              </a:tabLst>
            </a:pPr>
            <a:r>
              <a:rPr sz="1150" dirty="0">
                <a:solidFill>
                  <a:srgbClr val="231F20"/>
                </a:solidFill>
                <a:latin typeface="Montserrat"/>
                <a:cs typeface="Montserrat"/>
              </a:rPr>
              <a:t>Application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address</a:t>
            </a:r>
            <a:r>
              <a:rPr sz="1150" spc="-20" dirty="0">
                <a:solidFill>
                  <a:srgbClr val="231F20"/>
                </a:solidFill>
                <a:latin typeface="Montserrat"/>
                <a:cs typeface="Montserrat"/>
              </a:rPr>
              <a:t> </a:t>
            </a:r>
            <a:r>
              <a:rPr sz="1150" spc="-10" dirty="0">
                <a:solidFill>
                  <a:srgbClr val="231F20"/>
                </a:solidFill>
                <a:latin typeface="Montserrat"/>
                <a:cs typeface="Montserrat"/>
              </a:rPr>
              <a:t>contemporary</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issues</a:t>
            </a:r>
            <a:r>
              <a:rPr sz="1150" spc="-20"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various</a:t>
            </a:r>
            <a:r>
              <a:rPr sz="1150" spc="-20" dirty="0">
                <a:solidFill>
                  <a:srgbClr val="231F20"/>
                </a:solidFill>
                <a:latin typeface="Montserrat"/>
                <a:cs typeface="Montserrat"/>
              </a:rPr>
              <a:t> </a:t>
            </a:r>
            <a:r>
              <a:rPr sz="1150" spc="-10" dirty="0">
                <a:solidFill>
                  <a:srgbClr val="231F20"/>
                </a:solidFill>
                <a:latin typeface="Montserrat"/>
                <a:cs typeface="Montserrat"/>
              </a:rPr>
              <a:t>business </a:t>
            </a:r>
            <a:r>
              <a:rPr sz="1150" dirty="0">
                <a:solidFill>
                  <a:srgbClr val="231F20"/>
                </a:solidFill>
                <a:latin typeface="Montserrat"/>
                <a:cs typeface="Montserrat"/>
              </a:rPr>
              <a:t>types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sizes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local,</a:t>
            </a:r>
            <a:r>
              <a:rPr sz="1150" spc="-20" dirty="0">
                <a:solidFill>
                  <a:srgbClr val="231F20"/>
                </a:solidFill>
                <a:latin typeface="Montserrat"/>
                <a:cs typeface="Montserrat"/>
              </a:rPr>
              <a:t> </a:t>
            </a:r>
            <a:r>
              <a:rPr sz="1150" dirty="0">
                <a:solidFill>
                  <a:srgbClr val="231F20"/>
                </a:solidFill>
                <a:latin typeface="Montserrat"/>
                <a:cs typeface="Montserrat"/>
              </a:rPr>
              <a:t>national,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global</a:t>
            </a:r>
            <a:r>
              <a:rPr sz="1150" spc="-15" dirty="0">
                <a:solidFill>
                  <a:srgbClr val="231F20"/>
                </a:solidFill>
                <a:latin typeface="Montserrat"/>
                <a:cs typeface="Montserrat"/>
              </a:rPr>
              <a:t> </a:t>
            </a:r>
            <a:r>
              <a:rPr sz="1150" spc="-10" dirty="0">
                <a:solidFill>
                  <a:srgbClr val="231F20"/>
                </a:solidFill>
                <a:latin typeface="Montserrat"/>
                <a:cs typeface="Montserrat"/>
              </a:rPr>
              <a:t>contexts.</a:t>
            </a:r>
            <a:endParaRPr sz="1150">
              <a:latin typeface="Montserrat"/>
              <a:cs typeface="Montserrat"/>
            </a:endParaRPr>
          </a:p>
          <a:p>
            <a:pPr marL="240665" marR="637540" indent="-228600">
              <a:lnSpc>
                <a:spcPct val="123200"/>
              </a:lnSpc>
              <a:buChar char="•"/>
              <a:tabLst>
                <a:tab pos="240665" algn="l"/>
              </a:tabLst>
            </a:pPr>
            <a:r>
              <a:rPr sz="1150" spc="-10" dirty="0">
                <a:solidFill>
                  <a:srgbClr val="231F20"/>
                </a:solidFill>
                <a:latin typeface="Montserrat"/>
                <a:cs typeface="Montserrat"/>
              </a:rPr>
              <a:t>Development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entrepreneurial</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fostering</a:t>
            </a:r>
            <a:r>
              <a:rPr sz="1150" spc="-5" dirty="0">
                <a:solidFill>
                  <a:srgbClr val="231F20"/>
                </a:solidFill>
                <a:latin typeface="Montserrat"/>
                <a:cs typeface="Montserrat"/>
              </a:rPr>
              <a:t> </a:t>
            </a:r>
            <a:r>
              <a:rPr sz="1150" spc="-10" dirty="0">
                <a:solidFill>
                  <a:srgbClr val="231F20"/>
                </a:solidFill>
                <a:latin typeface="Montserrat"/>
                <a:cs typeface="Montserrat"/>
              </a:rPr>
              <a:t>commercial</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creative</a:t>
            </a:r>
            <a:r>
              <a:rPr sz="1150" spc="-5" dirty="0">
                <a:solidFill>
                  <a:srgbClr val="231F20"/>
                </a:solidFill>
                <a:latin typeface="Montserrat"/>
                <a:cs typeface="Montserrat"/>
              </a:rPr>
              <a:t> </a:t>
            </a:r>
            <a:r>
              <a:rPr sz="1150" spc="-10" dirty="0">
                <a:solidFill>
                  <a:srgbClr val="231F20"/>
                </a:solidFill>
                <a:latin typeface="Montserrat"/>
                <a:cs typeface="Montserrat"/>
              </a:rPr>
              <a:t>thinking, </a:t>
            </a:r>
            <a:r>
              <a:rPr sz="1150" dirty="0">
                <a:solidFill>
                  <a:srgbClr val="231F20"/>
                </a:solidFill>
                <a:latin typeface="Montserrat"/>
                <a:cs typeface="Montserrat"/>
              </a:rPr>
              <a:t>business</a:t>
            </a:r>
            <a:r>
              <a:rPr sz="1150" spc="-5" dirty="0">
                <a:solidFill>
                  <a:srgbClr val="231F20"/>
                </a:solidFill>
                <a:latin typeface="Montserrat"/>
                <a:cs typeface="Montserrat"/>
              </a:rPr>
              <a:t> </a:t>
            </a:r>
            <a:r>
              <a:rPr sz="1150" dirty="0">
                <a:solidFill>
                  <a:srgbClr val="231F20"/>
                </a:solidFill>
                <a:latin typeface="Montserrat"/>
                <a:cs typeface="Montserrat"/>
              </a:rPr>
              <a:t>acumen,</a:t>
            </a:r>
            <a:r>
              <a:rPr sz="1150" spc="-5" dirty="0">
                <a:solidFill>
                  <a:srgbClr val="231F20"/>
                </a:solidFill>
                <a:latin typeface="Montserrat"/>
                <a:cs typeface="Montserrat"/>
              </a:rPr>
              <a:t> </a:t>
            </a:r>
            <a:r>
              <a:rPr sz="1150" dirty="0">
                <a:solidFill>
                  <a:srgbClr val="231F20"/>
                </a:solidFill>
                <a:latin typeface="Montserrat"/>
                <a:cs typeface="Montserrat"/>
              </a:rPr>
              <a:t>and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spc="-10" dirty="0">
                <a:solidFill>
                  <a:srgbClr val="231F20"/>
                </a:solidFill>
                <a:latin typeface="Montserrat"/>
                <a:cs typeface="Montserrat"/>
              </a:rPr>
              <a:t>decision-making.</a:t>
            </a:r>
            <a:endParaRPr sz="115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Cultivation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effective,</a:t>
            </a:r>
            <a:r>
              <a:rPr sz="1150" spc="-15" dirty="0">
                <a:solidFill>
                  <a:srgbClr val="231F20"/>
                </a:solidFill>
                <a:latin typeface="Montserrat"/>
                <a:cs typeface="Montserrat"/>
              </a:rPr>
              <a:t> </a:t>
            </a:r>
            <a:r>
              <a:rPr sz="1150" dirty="0">
                <a:solidFill>
                  <a:srgbClr val="231F20"/>
                </a:solidFill>
                <a:latin typeface="Montserrat"/>
                <a:cs typeface="Montserrat"/>
              </a:rPr>
              <a:t>independent,</a:t>
            </a:r>
            <a:r>
              <a:rPr sz="1150" spc="-15" dirty="0">
                <a:solidFill>
                  <a:srgbClr val="231F20"/>
                </a:solidFill>
                <a:latin typeface="Montserrat"/>
                <a:cs typeface="Montserrat"/>
              </a:rPr>
              <a:t> </a:t>
            </a:r>
            <a:r>
              <a:rPr sz="1150" dirty="0">
                <a:solidFill>
                  <a:srgbClr val="231F20"/>
                </a:solidFill>
                <a:latin typeface="Montserrat"/>
                <a:cs typeface="Montserrat"/>
              </a:rPr>
              <a:t>critical,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reflective </a:t>
            </a:r>
            <a:r>
              <a:rPr sz="1150" dirty="0">
                <a:solidFill>
                  <a:srgbClr val="231F20"/>
                </a:solidFill>
                <a:latin typeface="Montserrat"/>
                <a:cs typeface="Montserrat"/>
              </a:rPr>
              <a:t>thinking</a:t>
            </a:r>
            <a:r>
              <a:rPr sz="1150" spc="-1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marR="161925" indent="-228600">
              <a:lnSpc>
                <a:spcPct val="123200"/>
              </a:lnSpc>
              <a:buChar char="•"/>
              <a:tabLst>
                <a:tab pos="240665" algn="l"/>
              </a:tabLst>
            </a:pPr>
            <a:r>
              <a:rPr sz="1150" dirty="0">
                <a:solidFill>
                  <a:srgbClr val="231F20"/>
                </a:solidFill>
                <a:latin typeface="Montserrat"/>
                <a:cs typeface="Montserrat"/>
              </a:rPr>
              <a:t>Ability</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employ</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enquiring,</a:t>
            </a:r>
            <a:r>
              <a:rPr sz="1150" spc="-45" dirty="0">
                <a:solidFill>
                  <a:srgbClr val="231F20"/>
                </a:solidFill>
                <a:latin typeface="Montserrat"/>
                <a:cs typeface="Montserrat"/>
              </a:rPr>
              <a:t> </a:t>
            </a:r>
            <a:r>
              <a:rPr sz="1150" dirty="0">
                <a:solidFill>
                  <a:srgbClr val="231F20"/>
                </a:solidFill>
                <a:latin typeface="Montserrat"/>
                <a:cs typeface="Montserrat"/>
              </a:rPr>
              <a:t>critical</a:t>
            </a:r>
            <a:r>
              <a:rPr sz="1150" spc="-45" dirty="0">
                <a:solidFill>
                  <a:srgbClr val="231F20"/>
                </a:solidFill>
                <a:latin typeface="Montserrat"/>
                <a:cs typeface="Montserrat"/>
              </a:rPr>
              <a:t> </a:t>
            </a:r>
            <a:r>
              <a:rPr sz="1150" dirty="0">
                <a:solidFill>
                  <a:srgbClr val="231F20"/>
                </a:solidFill>
                <a:latin typeface="Montserrat"/>
                <a:cs typeface="Montserrat"/>
              </a:rPr>
              <a:t>approach</a:t>
            </a:r>
            <a:r>
              <a:rPr sz="1150" spc="-45" dirty="0">
                <a:solidFill>
                  <a:srgbClr val="231F20"/>
                </a:solidFill>
                <a:latin typeface="Montserrat"/>
                <a:cs typeface="Montserrat"/>
              </a:rPr>
              <a:t> </a:t>
            </a:r>
            <a:r>
              <a:rPr sz="1150" dirty="0">
                <a:solidFill>
                  <a:srgbClr val="231F20"/>
                </a:solidFill>
                <a:latin typeface="Montserrat"/>
                <a:cs typeface="Montserrat"/>
              </a:rPr>
              <a:t>for</a:t>
            </a:r>
            <a:r>
              <a:rPr sz="1150" spc="-45" dirty="0">
                <a:solidFill>
                  <a:srgbClr val="231F20"/>
                </a:solidFill>
                <a:latin typeface="Montserrat"/>
                <a:cs typeface="Montserrat"/>
              </a:rPr>
              <a:t> </a:t>
            </a:r>
            <a:r>
              <a:rPr sz="1150" dirty="0">
                <a:solidFill>
                  <a:srgbClr val="231F20"/>
                </a:solidFill>
                <a:latin typeface="Montserrat"/>
                <a:cs typeface="Montserrat"/>
              </a:rPr>
              <a:t>informed</a:t>
            </a:r>
            <a:r>
              <a:rPr sz="1150" spc="-45" dirty="0">
                <a:solidFill>
                  <a:srgbClr val="231F20"/>
                </a:solidFill>
                <a:latin typeface="Montserrat"/>
                <a:cs typeface="Montserrat"/>
              </a:rPr>
              <a:t> </a:t>
            </a:r>
            <a:r>
              <a:rPr sz="1150" dirty="0">
                <a:solidFill>
                  <a:srgbClr val="231F20"/>
                </a:solidFill>
                <a:latin typeface="Montserrat"/>
                <a:cs typeface="Montserrat"/>
              </a:rPr>
              <a:t>judgments,</a:t>
            </a:r>
            <a:r>
              <a:rPr sz="1150" spc="-40" dirty="0">
                <a:solidFill>
                  <a:srgbClr val="231F20"/>
                </a:solidFill>
                <a:latin typeface="Montserrat"/>
                <a:cs typeface="Montserrat"/>
              </a:rPr>
              <a:t> </a:t>
            </a:r>
            <a:r>
              <a:rPr sz="1150" dirty="0">
                <a:solidFill>
                  <a:srgbClr val="231F20"/>
                </a:solidFill>
                <a:latin typeface="Montserrat"/>
                <a:cs typeface="Montserrat"/>
              </a:rPr>
              <a:t>investigate</a:t>
            </a:r>
            <a:r>
              <a:rPr sz="1150" spc="-45" dirty="0">
                <a:solidFill>
                  <a:srgbClr val="231F20"/>
                </a:solidFill>
                <a:latin typeface="Montserrat"/>
                <a:cs typeface="Montserrat"/>
              </a:rPr>
              <a:t> </a:t>
            </a:r>
            <a:r>
              <a:rPr sz="1150" spc="-20" dirty="0">
                <a:solidFill>
                  <a:srgbClr val="231F20"/>
                </a:solidFill>
                <a:latin typeface="Montserrat"/>
                <a:cs typeface="Montserrat"/>
              </a:rPr>
              <a:t>real </a:t>
            </a:r>
            <a:r>
              <a:rPr sz="1150" dirty="0">
                <a:solidFill>
                  <a:srgbClr val="231F20"/>
                </a:solidFill>
                <a:latin typeface="Montserrat"/>
                <a:cs typeface="Montserrat"/>
              </a:rPr>
              <a:t>business</a:t>
            </a:r>
            <a:r>
              <a:rPr sz="1150" spc="-30" dirty="0">
                <a:solidFill>
                  <a:srgbClr val="231F20"/>
                </a:solidFill>
                <a:latin typeface="Montserrat"/>
                <a:cs typeface="Montserrat"/>
              </a:rPr>
              <a:t> </a:t>
            </a:r>
            <a:r>
              <a:rPr sz="1150" dirty="0">
                <a:solidFill>
                  <a:srgbClr val="231F20"/>
                </a:solidFill>
                <a:latin typeface="Montserrat"/>
                <a:cs typeface="Montserrat"/>
              </a:rPr>
              <a:t>opportunities,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construct</a:t>
            </a:r>
            <a:r>
              <a:rPr sz="1150" spc="-25"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argued,</a:t>
            </a:r>
            <a:r>
              <a:rPr sz="1150" spc="-25" dirty="0">
                <a:solidFill>
                  <a:srgbClr val="231F20"/>
                </a:solidFill>
                <a:latin typeface="Montserrat"/>
                <a:cs typeface="Montserrat"/>
              </a:rPr>
              <a:t>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25" dirty="0">
                <a:solidFill>
                  <a:srgbClr val="231F20"/>
                </a:solidFill>
                <a:latin typeface="Montserrat"/>
                <a:cs typeface="Montserrat"/>
              </a:rPr>
              <a:t> </a:t>
            </a:r>
            <a:r>
              <a:rPr sz="1150" spc="-10" dirty="0">
                <a:solidFill>
                  <a:srgbClr val="231F20"/>
                </a:solidFill>
                <a:latin typeface="Montserrat"/>
                <a:cs typeface="Montserrat"/>
              </a:rPr>
              <a:t>arguments.</a:t>
            </a:r>
            <a:endParaRPr sz="1150">
              <a:latin typeface="Montserrat"/>
              <a:cs typeface="Montserrat"/>
            </a:endParaRPr>
          </a:p>
          <a:p>
            <a:pPr marL="240665" indent="-227965">
              <a:lnSpc>
                <a:spcPct val="100000"/>
              </a:lnSpc>
              <a:spcBef>
                <a:spcPts val="315"/>
              </a:spcBef>
              <a:buChar char="•"/>
              <a:tabLst>
                <a:tab pos="240665" algn="l"/>
              </a:tabLst>
            </a:pPr>
            <a:r>
              <a:rPr sz="1150" dirty="0">
                <a:solidFill>
                  <a:srgbClr val="231F20"/>
                </a:solidFill>
                <a:latin typeface="Montserrat"/>
                <a:cs typeface="Montserrat"/>
              </a:rPr>
              <a:t>Proficiency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quantitative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spc="-10" dirty="0">
                <a:solidFill>
                  <a:srgbClr val="231F20"/>
                </a:solidFill>
                <a:latin typeface="Montserrat"/>
                <a:cs typeface="Montserrat"/>
              </a:rPr>
              <a:t>relevant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95250">
              <a:lnSpc>
                <a:spcPct val="123200"/>
              </a:lnSpc>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take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lasting</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hour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45</a:t>
            </a:r>
            <a:r>
              <a:rPr sz="1150" spc="-25" dirty="0">
                <a:solidFill>
                  <a:srgbClr val="231F20"/>
                </a:solidFill>
                <a:latin typeface="Montserrat"/>
                <a:cs typeface="Montserrat"/>
              </a:rPr>
              <a:t> </a:t>
            </a:r>
            <a:r>
              <a:rPr sz="1150" spc="-10" dirty="0">
                <a:solidFill>
                  <a:srgbClr val="231F20"/>
                </a:solidFill>
                <a:latin typeface="Montserrat"/>
                <a:cs typeface="Montserrat"/>
              </a:rPr>
              <a:t>minutes,</a:t>
            </a:r>
            <a:r>
              <a:rPr sz="1150" spc="-20" dirty="0">
                <a:solidFill>
                  <a:srgbClr val="231F20"/>
                </a:solidFill>
                <a:latin typeface="Montserrat"/>
                <a:cs typeface="Montserrat"/>
              </a:rPr>
              <a:t> </a:t>
            </a:r>
            <a:r>
              <a:rPr sz="1150" dirty="0">
                <a:solidFill>
                  <a:srgbClr val="231F20"/>
                </a:solidFill>
                <a:latin typeface="Montserrat"/>
                <a:cs typeface="Montserrat"/>
              </a:rPr>
              <a:t>contributing</a:t>
            </a:r>
            <a:r>
              <a:rPr sz="1150" spc="-20"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50%</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(90</a:t>
            </a:r>
            <a:r>
              <a:rPr sz="1150" spc="-1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divided</a:t>
            </a:r>
            <a:r>
              <a:rPr sz="1150" spc="-1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spc="-50" dirty="0">
                <a:solidFill>
                  <a:srgbClr val="231F20"/>
                </a:solidFill>
                <a:latin typeface="Montserrat"/>
                <a:cs typeface="Montserrat"/>
              </a:rPr>
              <a:t>B </a:t>
            </a:r>
            <a:r>
              <a:rPr sz="1150" dirty="0">
                <a:solidFill>
                  <a:srgbClr val="231F20"/>
                </a:solidFill>
                <a:latin typeface="Montserrat"/>
                <a:cs typeface="Montserrat"/>
              </a:rPr>
              <a:t>(30</a:t>
            </a:r>
            <a:r>
              <a:rPr sz="1150" spc="-2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dirty="0">
                <a:solidFill>
                  <a:srgbClr val="231F20"/>
                </a:solidFill>
                <a:latin typeface="Montserrat"/>
                <a:cs typeface="Montserrat"/>
              </a:rPr>
              <a:t>include</a:t>
            </a:r>
            <a:r>
              <a:rPr sz="1150" spc="-20" dirty="0">
                <a:solidFill>
                  <a:srgbClr val="231F20"/>
                </a:solidFill>
                <a:latin typeface="Montserrat"/>
                <a:cs typeface="Montserrat"/>
              </a:rPr>
              <a:t> </a:t>
            </a:r>
            <a:r>
              <a:rPr sz="1150" dirty="0">
                <a:solidFill>
                  <a:srgbClr val="231F20"/>
                </a:solidFill>
                <a:latin typeface="Montserrat"/>
                <a:cs typeface="Montserrat"/>
              </a:rPr>
              <a:t>calculations,</a:t>
            </a:r>
            <a:r>
              <a:rPr sz="1150" spc="-20" dirty="0">
                <a:solidFill>
                  <a:srgbClr val="231F20"/>
                </a:solidFill>
                <a:latin typeface="Montserrat"/>
                <a:cs typeface="Montserrat"/>
              </a:rPr>
              <a:t> </a:t>
            </a:r>
            <a:r>
              <a:rPr sz="1150" spc="-10" dirty="0">
                <a:solidFill>
                  <a:srgbClr val="231F20"/>
                </a:solidFill>
                <a:latin typeface="Montserrat"/>
                <a:cs typeface="Montserrat"/>
              </a:rPr>
              <a:t>multiple-</a:t>
            </a:r>
            <a:r>
              <a:rPr sz="1150" dirty="0">
                <a:solidFill>
                  <a:srgbClr val="231F20"/>
                </a:solidFill>
                <a:latin typeface="Montserrat"/>
                <a:cs typeface="Montserrat"/>
              </a:rPr>
              <a:t>choice,</a:t>
            </a:r>
            <a:r>
              <a:rPr sz="1150" spc="-25" dirty="0">
                <a:solidFill>
                  <a:srgbClr val="231F20"/>
                </a:solidFill>
                <a:latin typeface="Montserrat"/>
                <a:cs typeface="Montserrat"/>
              </a:rPr>
              <a:t> </a:t>
            </a:r>
            <a:r>
              <a:rPr sz="1150" spc="-10" dirty="0">
                <a:solidFill>
                  <a:srgbClr val="231F20"/>
                </a:solidFill>
                <a:latin typeface="Montserrat"/>
                <a:cs typeface="Montserrat"/>
              </a:rPr>
              <a:t>short-answer,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extended-</a:t>
            </a:r>
            <a:r>
              <a:rPr sz="1150" dirty="0">
                <a:solidFill>
                  <a:srgbClr val="231F20"/>
                </a:solidFill>
                <a:latin typeface="Montserrat"/>
                <a:cs typeface="Montserrat"/>
              </a:rPr>
              <a:t>writing</a:t>
            </a:r>
            <a:r>
              <a:rPr sz="1150" spc="-20" dirty="0">
                <a:solidFill>
                  <a:srgbClr val="231F20"/>
                </a:solidFill>
                <a:latin typeface="Montserrat"/>
                <a:cs typeface="Montserrat"/>
              </a:rPr>
              <a:t> </a:t>
            </a:r>
            <a:r>
              <a:rPr sz="1150" dirty="0">
                <a:solidFill>
                  <a:srgbClr val="231F20"/>
                </a:solidFill>
                <a:latin typeface="Montserrat"/>
                <a:cs typeface="Montserrat"/>
              </a:rPr>
              <a:t>questions.</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B</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spc="-10" dirty="0">
                <a:solidFill>
                  <a:srgbClr val="231F20"/>
                </a:solidFill>
                <a:latin typeface="Montserrat"/>
                <a:cs typeface="Montserrat"/>
              </a:rPr>
              <a:t>presented</a:t>
            </a:r>
            <a:r>
              <a:rPr sz="1150" spc="-20" dirty="0">
                <a:solidFill>
                  <a:srgbClr val="231F20"/>
                </a:solidFill>
                <a:latin typeface="Montserrat"/>
                <a:cs typeface="Montserrat"/>
              </a:rPr>
              <a:t> </a:t>
            </a:r>
            <a:r>
              <a:rPr sz="1150" spc="-35" dirty="0">
                <a:solidFill>
                  <a:srgbClr val="231F20"/>
                </a:solidFill>
                <a:latin typeface="Montserrat"/>
                <a:cs typeface="Montserrat"/>
              </a:rPr>
              <a:t>in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Calculators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allowed,</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guidelines</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found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Appendix</a:t>
            </a:r>
            <a:r>
              <a:rPr sz="1150" spc="-20" dirty="0">
                <a:solidFill>
                  <a:srgbClr val="231F20"/>
                </a:solidFill>
                <a:latin typeface="Montserrat"/>
                <a:cs typeface="Montserrat"/>
              </a:rPr>
              <a:t> </a:t>
            </a:r>
            <a:r>
              <a:rPr sz="1150" dirty="0">
                <a:solidFill>
                  <a:srgbClr val="231F20"/>
                </a:solidFill>
                <a:latin typeface="Montserrat"/>
                <a:cs typeface="Montserrat"/>
              </a:rPr>
              <a:t>4:</a:t>
            </a:r>
            <a:r>
              <a:rPr sz="1150" spc="-15" dirty="0">
                <a:solidFill>
                  <a:srgbClr val="231F20"/>
                </a:solidFill>
                <a:latin typeface="Montserrat"/>
                <a:cs typeface="Montserrat"/>
              </a:rPr>
              <a:t> </a:t>
            </a:r>
            <a:r>
              <a:rPr sz="1150" spc="-10" dirty="0">
                <a:solidFill>
                  <a:srgbClr val="231F20"/>
                </a:solidFill>
                <a:latin typeface="Montserrat"/>
                <a:cs typeface="Montserrat"/>
              </a:rPr>
              <a:t>Calculators.</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Business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Economics</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29299" y="7638222"/>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p:txBody>
      </p:sp>
      <p:sp>
        <p:nvSpPr>
          <p:cNvPr id="5" name="object 5"/>
          <p:cNvSpPr txBox="1"/>
          <p:nvPr/>
        </p:nvSpPr>
        <p:spPr>
          <a:xfrm>
            <a:off x="3843408" y="7637929"/>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145540">
              <a:lnSpc>
                <a:spcPct val="100000"/>
              </a:lnSpc>
              <a:spcBef>
                <a:spcPts val="100"/>
              </a:spcBef>
            </a:pPr>
            <a:r>
              <a:rPr dirty="0"/>
              <a:t>GCSE</a:t>
            </a:r>
            <a:r>
              <a:rPr spc="-50" dirty="0"/>
              <a:t> </a:t>
            </a:r>
            <a:r>
              <a:rPr dirty="0"/>
              <a:t>Physical</a:t>
            </a:r>
            <a:r>
              <a:rPr spc="-45" dirty="0"/>
              <a:t> </a:t>
            </a:r>
            <a:r>
              <a:rPr spc="-10" dirty="0"/>
              <a:t>Education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2799" y="7722627"/>
            <a:ext cx="2183130" cy="14014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Physiotherapist</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a:latin typeface="Montserrat"/>
              <a:cs typeface="Montserrat"/>
            </a:endParaRPr>
          </a:p>
        </p:txBody>
      </p:sp>
      <p:sp>
        <p:nvSpPr>
          <p:cNvPr id="4" name="object 4"/>
          <p:cNvSpPr txBox="1"/>
          <p:nvPr/>
        </p:nvSpPr>
        <p:spPr>
          <a:xfrm>
            <a:off x="3843471" y="7722773"/>
            <a:ext cx="2306955" cy="10585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a:latin typeface="Montserrat"/>
              <a:cs typeface="Montserrat"/>
            </a:endParaRPr>
          </a:p>
        </p:txBody>
      </p:sp>
      <p:sp>
        <p:nvSpPr>
          <p:cNvPr id="5" name="object 5"/>
          <p:cNvSpPr txBox="1"/>
          <p:nvPr/>
        </p:nvSpPr>
        <p:spPr>
          <a:xfrm>
            <a:off x="347181" y="743336"/>
            <a:ext cx="6830695" cy="6956425"/>
          </a:xfrm>
          <a:prstGeom prst="rect">
            <a:avLst/>
          </a:prstGeom>
        </p:spPr>
        <p:txBody>
          <a:bodyPr vert="horz" wrap="square" lIns="0" tIns="12700" rIns="0" bIns="0" rtlCol="0">
            <a:spAutoFit/>
          </a:bodyPr>
          <a:lstStyle/>
          <a:p>
            <a:pPr marL="12700">
              <a:lnSpc>
                <a:spcPct val="100000"/>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20"/>
              </a:spcBef>
            </a:pPr>
            <a:r>
              <a:rPr sz="1150" spc="-25" dirty="0">
                <a:solidFill>
                  <a:srgbClr val="231F20"/>
                </a:solidFill>
                <a:latin typeface="Montserrat"/>
                <a:cs typeface="Montserrat"/>
              </a:rPr>
              <a:t>AQA</a:t>
            </a:r>
            <a:endParaRPr sz="1150">
              <a:latin typeface="Montserrat"/>
              <a:cs typeface="Montserrat"/>
            </a:endParaRPr>
          </a:p>
          <a:p>
            <a:pPr>
              <a:lnSpc>
                <a:spcPct val="100000"/>
              </a:lnSpc>
              <a:spcBef>
                <a:spcPts val="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a:latin typeface="Montserrat"/>
              <a:cs typeface="Montserrat"/>
            </a:endParaRPr>
          </a:p>
          <a:p>
            <a:pPr marL="12700">
              <a:lnSpc>
                <a:spcPct val="100000"/>
              </a:lnSpc>
              <a:spcBef>
                <a:spcPts val="20"/>
              </a:spcBef>
            </a:pPr>
            <a:r>
              <a:rPr sz="1150" dirty="0">
                <a:solidFill>
                  <a:srgbClr val="231F20"/>
                </a:solidFill>
                <a:latin typeface="Montserrat"/>
                <a:cs typeface="Montserrat"/>
              </a:rPr>
              <a:t>Mr</a:t>
            </a:r>
            <a:r>
              <a:rPr sz="1150" spc="-20" dirty="0">
                <a:solidFill>
                  <a:srgbClr val="231F20"/>
                </a:solidFill>
                <a:latin typeface="Montserrat"/>
                <a:cs typeface="Montserrat"/>
              </a:rPr>
              <a:t> </a:t>
            </a:r>
            <a:r>
              <a:rPr sz="1150" spc="-10" dirty="0">
                <a:solidFill>
                  <a:srgbClr val="231F20"/>
                </a:solidFill>
                <a:latin typeface="Montserrat"/>
                <a:cs typeface="Montserrat"/>
              </a:rPr>
              <a:t>Follis</a:t>
            </a:r>
            <a:endParaRPr sz="1150">
              <a:latin typeface="Montserrat"/>
              <a:cs typeface="Montserrat"/>
            </a:endParaRPr>
          </a:p>
          <a:p>
            <a:pPr>
              <a:lnSpc>
                <a:spcPct val="100000"/>
              </a:lnSpc>
              <a:spcBef>
                <a:spcPts val="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marR="108585">
              <a:lnSpc>
                <a:spcPct val="101400"/>
              </a:lnSpc>
            </a:pPr>
            <a:r>
              <a:rPr sz="1150" dirty="0">
                <a:solidFill>
                  <a:srgbClr val="231F20"/>
                </a:solidFill>
                <a:latin typeface="Montserrat"/>
                <a:cs typeface="Montserrat"/>
              </a:rPr>
              <a:t>This</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enables</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combine</a:t>
            </a:r>
            <a:r>
              <a:rPr sz="1150" spc="-25" dirty="0">
                <a:solidFill>
                  <a:srgbClr val="231F20"/>
                </a:solidFill>
                <a:latin typeface="Montserrat"/>
                <a:cs typeface="Montserrat"/>
              </a:rPr>
              <a:t> </a:t>
            </a:r>
            <a:r>
              <a:rPr sz="1150" dirty="0">
                <a:solidFill>
                  <a:srgbClr val="231F20"/>
                </a:solidFill>
                <a:latin typeface="Montserrat"/>
                <a:cs typeface="Montserrat"/>
              </a:rPr>
              <a:t>theory</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practical</a:t>
            </a:r>
            <a:r>
              <a:rPr sz="1150" spc="-25" dirty="0">
                <a:solidFill>
                  <a:srgbClr val="231F20"/>
                </a:solidFill>
                <a:latin typeface="Montserrat"/>
                <a:cs typeface="Montserrat"/>
              </a:rPr>
              <a:t> </a:t>
            </a:r>
            <a:r>
              <a:rPr sz="1150" dirty="0">
                <a:solidFill>
                  <a:srgbClr val="231F20"/>
                </a:solidFill>
                <a:latin typeface="Montserrat"/>
                <a:cs typeface="Montserrat"/>
              </a:rPr>
              <a:t>application.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AQA </a:t>
            </a:r>
            <a:r>
              <a:rPr sz="1150" dirty="0">
                <a:solidFill>
                  <a:srgbClr val="231F20"/>
                </a:solidFill>
                <a:latin typeface="Montserrat"/>
                <a:cs typeface="Montserrat"/>
              </a:rPr>
              <a:t>examination</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take</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variety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performer.</a:t>
            </a:r>
            <a:endParaRPr sz="1150">
              <a:latin typeface="Montserrat"/>
              <a:cs typeface="Montserrat"/>
            </a:endParaRPr>
          </a:p>
          <a:p>
            <a:pPr>
              <a:lnSpc>
                <a:spcPct val="100000"/>
              </a:lnSpc>
            </a:pPr>
            <a:endParaRPr sz="1150">
              <a:latin typeface="Montserrat"/>
              <a:cs typeface="Montserrat"/>
            </a:endParaRPr>
          </a:p>
          <a:p>
            <a:pPr marL="12700" marR="5080">
              <a:lnSpc>
                <a:spcPct val="101400"/>
              </a:lnSpc>
            </a:pP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need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competent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combination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team</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individual</a:t>
            </a:r>
            <a:r>
              <a:rPr sz="1150" spc="-20" dirty="0">
                <a:solidFill>
                  <a:srgbClr val="231F20"/>
                </a:solidFill>
                <a:latin typeface="Montserrat"/>
                <a:cs typeface="Montserrat"/>
              </a:rPr>
              <a:t> </a:t>
            </a:r>
            <a:r>
              <a:rPr sz="1150" spc="-10" dirty="0">
                <a:solidFill>
                  <a:srgbClr val="231F20"/>
                </a:solidFill>
                <a:latin typeface="Montserrat"/>
                <a:cs typeface="Montserrat"/>
              </a:rPr>
              <a:t>sport/activities.</a:t>
            </a:r>
            <a:r>
              <a:rPr sz="1150" spc="-20" dirty="0">
                <a:solidFill>
                  <a:srgbClr val="231F20"/>
                </a:solidFill>
                <a:latin typeface="Montserrat"/>
                <a:cs typeface="Montserrat"/>
              </a:rPr>
              <a:t> </a:t>
            </a:r>
            <a:r>
              <a:rPr sz="1150" spc="-10" dirty="0">
                <a:solidFill>
                  <a:srgbClr val="231F20"/>
                </a:solidFill>
                <a:latin typeface="Montserrat"/>
                <a:cs typeface="Montserrat"/>
              </a:rPr>
              <a:t>Ideally,</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should</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playing</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school</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regular</a:t>
            </a:r>
            <a:r>
              <a:rPr sz="1150" spc="-20" dirty="0">
                <a:solidFill>
                  <a:srgbClr val="231F20"/>
                </a:solidFill>
                <a:latin typeface="Montserrat"/>
                <a:cs typeface="Montserrat"/>
              </a:rPr>
              <a:t> </a:t>
            </a:r>
            <a:r>
              <a:rPr sz="1150" spc="-10" dirty="0">
                <a:solidFill>
                  <a:srgbClr val="231F20"/>
                </a:solidFill>
                <a:latin typeface="Montserrat"/>
                <a:cs typeface="Montserrat"/>
              </a:rPr>
              <a:t>basis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viewed</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spc="-10" dirty="0">
                <a:solidFill>
                  <a:srgbClr val="231F20"/>
                </a:solidFill>
                <a:latin typeface="Montserrat"/>
                <a:cs typeface="Montserrat"/>
              </a:rPr>
              <a:t>competent.</a:t>
            </a:r>
            <a:endParaRPr sz="1150">
              <a:latin typeface="Montserrat"/>
              <a:cs typeface="Montserrat"/>
            </a:endParaRPr>
          </a:p>
          <a:p>
            <a:pPr>
              <a:lnSpc>
                <a:spcPct val="100000"/>
              </a:lnSpc>
              <a:spcBef>
                <a:spcPts val="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a:lnSpc>
                <a:spcPct val="100000"/>
              </a:lnSpc>
              <a:spcBef>
                <a:spcPts val="20"/>
              </a:spcBef>
            </a:pPr>
            <a:endParaRPr sz="1150">
              <a:latin typeface="Montserrat"/>
              <a:cs typeface="Montserrat"/>
            </a:endParaRPr>
          </a:p>
          <a:p>
            <a:pPr marL="12700">
              <a:lnSpc>
                <a:spcPct val="100000"/>
              </a:lnSpc>
            </a:pP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human</a:t>
            </a:r>
            <a:r>
              <a:rPr sz="1150" spc="-10" dirty="0">
                <a:solidFill>
                  <a:srgbClr val="231F20"/>
                </a:solidFill>
                <a:latin typeface="Montserrat"/>
                <a:cs typeface="Montserrat"/>
              </a:rPr>
              <a:t> </a:t>
            </a:r>
            <a:r>
              <a:rPr sz="1150" dirty="0">
                <a:solidFill>
                  <a:srgbClr val="231F20"/>
                </a:solidFill>
                <a:latin typeface="Montserrat"/>
                <a:cs typeface="Montserrat"/>
              </a:rPr>
              <a:t>body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movement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physical</a:t>
            </a:r>
            <a:r>
              <a:rPr sz="1150" spc="-10" dirty="0">
                <a:solidFill>
                  <a:srgbClr val="231F20"/>
                </a:solidFill>
                <a:latin typeface="Montserrat"/>
                <a:cs typeface="Montserrat"/>
              </a:rPr>
              <a:t> </a:t>
            </a:r>
            <a:r>
              <a:rPr sz="1150" dirty="0">
                <a:solidFill>
                  <a:srgbClr val="231F20"/>
                </a:solidFill>
                <a:latin typeface="Montserrat"/>
                <a:cs typeface="Montserrat"/>
              </a:rPr>
              <a:t>activity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(30%)</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Applied</a:t>
            </a:r>
            <a:r>
              <a:rPr sz="1150" spc="-25" dirty="0">
                <a:solidFill>
                  <a:srgbClr val="231F20"/>
                </a:solidFill>
                <a:latin typeface="Montserrat"/>
                <a:cs typeface="Montserrat"/>
              </a:rPr>
              <a:t> </a:t>
            </a:r>
            <a:r>
              <a:rPr sz="1150" dirty="0">
                <a:solidFill>
                  <a:srgbClr val="231F20"/>
                </a:solidFill>
                <a:latin typeface="Montserrat"/>
                <a:cs typeface="Montserrat"/>
              </a:rPr>
              <a:t>anatomy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physiology</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Movement</a:t>
            </a:r>
            <a:r>
              <a:rPr sz="1150" spc="-5" dirty="0">
                <a:solidFill>
                  <a:srgbClr val="231F20"/>
                </a:solidFill>
                <a:latin typeface="Montserrat"/>
                <a:cs typeface="Montserrat"/>
              </a:rPr>
              <a:t> </a:t>
            </a:r>
            <a:r>
              <a:rPr sz="1150" spc="-10" dirty="0">
                <a:solidFill>
                  <a:srgbClr val="231F20"/>
                </a:solidFill>
                <a:latin typeface="Montserrat"/>
                <a:cs typeface="Montserrat"/>
              </a:rPr>
              <a:t>analysis</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Physical</a:t>
            </a:r>
            <a:r>
              <a:rPr sz="1150" spc="-60" dirty="0">
                <a:solidFill>
                  <a:srgbClr val="231F20"/>
                </a:solidFill>
                <a:latin typeface="Montserrat"/>
                <a:cs typeface="Montserrat"/>
              </a:rPr>
              <a:t> </a:t>
            </a:r>
            <a:r>
              <a:rPr sz="1150" spc="-10" dirty="0">
                <a:solidFill>
                  <a:srgbClr val="231F20"/>
                </a:solidFill>
                <a:latin typeface="Montserrat"/>
                <a:cs typeface="Montserrat"/>
              </a:rPr>
              <a:t>training</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a:latin typeface="Montserrat"/>
              <a:cs typeface="Montserrat"/>
            </a:endParaRPr>
          </a:p>
          <a:p>
            <a:pPr>
              <a:lnSpc>
                <a:spcPct val="100000"/>
              </a:lnSpc>
              <a:spcBef>
                <a:spcPts val="15"/>
              </a:spcBef>
              <a:buClr>
                <a:srgbClr val="231F20"/>
              </a:buClr>
              <a:buFont typeface="Montserrat"/>
              <a:buChar char="•"/>
            </a:pPr>
            <a:endParaRPr sz="115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dirty="0">
                <a:solidFill>
                  <a:srgbClr val="231F20"/>
                </a:solidFill>
                <a:latin typeface="Montserrat"/>
                <a:cs typeface="Montserrat"/>
              </a:rPr>
              <a:t>influences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being</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20"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spc="-10" dirty="0">
                <a:solidFill>
                  <a:srgbClr val="231F20"/>
                </a:solidFill>
                <a:latin typeface="Montserrat"/>
                <a:cs typeface="Montserrat"/>
              </a:rPr>
              <a:t>(30%)</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spc="-10" dirty="0">
                <a:solidFill>
                  <a:srgbClr val="231F20"/>
                </a:solidFill>
                <a:latin typeface="Montserrat"/>
                <a:cs typeface="Montserrat"/>
              </a:rPr>
              <a:t>influences</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well-being</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a:latin typeface="Montserrat"/>
              <a:cs typeface="Montserrat"/>
            </a:endParaRPr>
          </a:p>
          <a:p>
            <a:pPr>
              <a:lnSpc>
                <a:spcPct val="100000"/>
              </a:lnSpc>
              <a:spcBef>
                <a:spcPts val="15"/>
              </a:spcBef>
              <a:buClr>
                <a:srgbClr val="231F20"/>
              </a:buClr>
              <a:buFont typeface="Montserrat"/>
              <a:buChar char="•"/>
            </a:pPr>
            <a:endParaRPr sz="1150">
              <a:latin typeface="Montserrat"/>
              <a:cs typeface="Montserrat"/>
            </a:endParaRPr>
          </a:p>
          <a:p>
            <a:pPr marL="12700">
              <a:lnSpc>
                <a:spcPct val="100000"/>
              </a:lnSpc>
            </a:pPr>
            <a:r>
              <a:rPr sz="1150" dirty="0">
                <a:solidFill>
                  <a:srgbClr val="231F20"/>
                </a:solidFill>
                <a:latin typeface="Montserrat"/>
                <a:cs typeface="Montserrat"/>
              </a:rPr>
              <a:t>Non</a:t>
            </a:r>
            <a:r>
              <a:rPr sz="1150" spc="-15" dirty="0">
                <a:solidFill>
                  <a:srgbClr val="231F20"/>
                </a:solidFill>
                <a:latin typeface="Montserrat"/>
                <a:cs typeface="Montserrat"/>
              </a:rPr>
              <a:t> </a:t>
            </a:r>
            <a:r>
              <a:rPr sz="1150" spc="-10" dirty="0">
                <a:solidFill>
                  <a:srgbClr val="231F20"/>
                </a:solidFill>
                <a:latin typeface="Montserrat"/>
                <a:cs typeface="Montserrat"/>
              </a:rPr>
              <a:t>examination: Practical </a:t>
            </a:r>
            <a:r>
              <a:rPr sz="1150" dirty="0">
                <a:solidFill>
                  <a:srgbClr val="231F20"/>
                </a:solidFill>
                <a:latin typeface="Montserrat"/>
                <a:cs typeface="Montserrat"/>
              </a:rPr>
              <a:t>assessments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coursework (40%)</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prescribed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AQA</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cannot</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alternative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ones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set.</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Each</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worth</a:t>
            </a:r>
            <a:r>
              <a:rPr sz="1150" spc="-10" dirty="0">
                <a:solidFill>
                  <a:srgbClr val="231F20"/>
                </a:solidFill>
                <a:latin typeface="Montserrat"/>
                <a:cs typeface="Montserrat"/>
              </a:rPr>
              <a:t> </a:t>
            </a:r>
            <a:r>
              <a:rPr sz="1150" dirty="0">
                <a:solidFill>
                  <a:srgbClr val="231F20"/>
                </a:solidFill>
                <a:latin typeface="Montserrat"/>
                <a:cs typeface="Montserrat"/>
              </a:rPr>
              <a:t>10%,</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coursework element.</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must</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competent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team</a:t>
            </a:r>
            <a:r>
              <a:rPr sz="1150" spc="-15"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individual</a:t>
            </a:r>
            <a:r>
              <a:rPr sz="1150" spc="-15" dirty="0">
                <a:solidFill>
                  <a:srgbClr val="231F20"/>
                </a:solidFill>
                <a:latin typeface="Montserrat"/>
                <a:cs typeface="Montserrat"/>
              </a:rPr>
              <a:t> </a:t>
            </a:r>
            <a:r>
              <a:rPr sz="1150" spc="-10" dirty="0">
                <a:solidFill>
                  <a:srgbClr val="231F20"/>
                </a:solidFill>
                <a:latin typeface="Montserrat"/>
                <a:cs typeface="Montserrat"/>
              </a:rPr>
              <a:t>sports</a:t>
            </a:r>
            <a:endParaRPr sz="1150">
              <a:latin typeface="Montserrat"/>
              <a:cs typeface="Montserrat"/>
            </a:endParaRPr>
          </a:p>
          <a:p>
            <a:pPr>
              <a:lnSpc>
                <a:spcPct val="100000"/>
              </a:lnSpc>
              <a:spcBef>
                <a:spcPts val="15"/>
              </a:spcBef>
            </a:pPr>
            <a:endParaRPr sz="115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marR="4848225">
              <a:lnSpc>
                <a:spcPct val="101400"/>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 </a:t>
            </a:r>
            <a:r>
              <a:rPr sz="1150" dirty="0">
                <a:solidFill>
                  <a:srgbClr val="231F20"/>
                </a:solidFill>
                <a:latin typeface="Montserrat"/>
                <a:cs typeface="Montserrat"/>
              </a:rPr>
              <a:t>Lever</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40" dirty="0">
                <a:solidFill>
                  <a:srgbClr val="231F20"/>
                </a:solidFill>
                <a:latin typeface="Montserrat"/>
                <a:cs typeface="Montserrat"/>
              </a:rPr>
              <a:t> </a:t>
            </a:r>
            <a:r>
              <a:rPr sz="1150" spc="-20" dirty="0">
                <a:solidFill>
                  <a:srgbClr val="231F20"/>
                </a:solidFill>
                <a:latin typeface="Montserrat"/>
                <a:cs typeface="Montserrat"/>
              </a:rPr>
              <a:t>Sport</a:t>
            </a:r>
            <a:endParaRPr sz="1150">
              <a:latin typeface="Montserrat"/>
              <a:cs typeface="Montserrat"/>
            </a:endParaRPr>
          </a:p>
          <a:p>
            <a:pPr>
              <a:lnSpc>
                <a:spcPct val="100000"/>
              </a:lnSpc>
              <a:spcBef>
                <a:spcPts val="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10080">
              <a:lnSpc>
                <a:spcPct val="100000"/>
              </a:lnSpc>
              <a:spcBef>
                <a:spcPts val="100"/>
              </a:spcBef>
            </a:pPr>
            <a:r>
              <a:rPr dirty="0"/>
              <a:t>BTEC</a:t>
            </a:r>
            <a:r>
              <a:rPr spc="-35" dirty="0"/>
              <a:t> </a:t>
            </a:r>
            <a:r>
              <a:rPr dirty="0"/>
              <a:t>Sport</a:t>
            </a:r>
            <a:r>
              <a:rPr spc="-30" dirty="0"/>
              <a:t> </a:t>
            </a:r>
            <a:r>
              <a:rPr spc="-20" dirty="0"/>
              <a:t>(PE)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761127"/>
            <a:ext cx="6777355" cy="648779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Scott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sz="1150" spc="-10" dirty="0">
                <a:solidFill>
                  <a:srgbClr val="231F20"/>
                </a:solidFill>
                <a:latin typeface="Montserrat"/>
                <a:cs typeface="Montserrat"/>
              </a:rPr>
              <a:t>Parker</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20320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2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Level1/Level</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want</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acquire 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types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providers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sport/physical</a:t>
            </a:r>
            <a:r>
              <a:rPr sz="1150" spc="-15"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equipment</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technology available </a:t>
            </a:r>
            <a:r>
              <a:rPr sz="1150" dirty="0">
                <a:solidFill>
                  <a:srgbClr val="231F20"/>
                </a:solidFill>
                <a:latin typeface="Montserrat"/>
                <a:cs typeface="Montserrat"/>
              </a:rPr>
              <a:t>for</a:t>
            </a:r>
            <a:r>
              <a:rPr sz="1150" spc="-10" dirty="0">
                <a:solidFill>
                  <a:srgbClr val="231F20"/>
                </a:solidFill>
                <a:latin typeface="Montserrat"/>
                <a:cs typeface="Montserrat"/>
              </a:rPr>
              <a:t> participation.</a:t>
            </a:r>
            <a:endParaRPr sz="1150" dirty="0">
              <a:latin typeface="Montserrat"/>
              <a:cs typeface="Montserrat"/>
            </a:endParaRPr>
          </a:p>
          <a:p>
            <a:pPr marL="12700" marR="5080" algn="just">
              <a:lnSpc>
                <a:spcPts val="1350"/>
              </a:lnSpc>
              <a:spcBef>
                <a:spcPts val="1350"/>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Tech</a:t>
            </a:r>
            <a:r>
              <a:rPr sz="1150" spc="-20" dirty="0">
                <a:solidFill>
                  <a:srgbClr val="231F20"/>
                </a:solidFill>
                <a:latin typeface="Montserrat"/>
                <a:cs typeface="Montserrat"/>
              </a:rPr>
              <a:t> </a:t>
            </a:r>
            <a:r>
              <a:rPr sz="1150" spc="-10" dirty="0">
                <a:solidFill>
                  <a:srgbClr val="231F20"/>
                </a:solidFill>
                <a:latin typeface="Montserrat"/>
                <a:cs typeface="Montserrat"/>
              </a:rPr>
              <a:t>Award</a:t>
            </a:r>
            <a:r>
              <a:rPr sz="1150" spc="-20" dirty="0">
                <a:solidFill>
                  <a:srgbClr val="231F20"/>
                </a:solidFill>
                <a:latin typeface="Montserrat"/>
                <a:cs typeface="Montserrat"/>
              </a:rPr>
              <a:t> </a:t>
            </a:r>
            <a:r>
              <a:rPr sz="1150" dirty="0">
                <a:solidFill>
                  <a:srgbClr val="231F20"/>
                </a:solidFill>
                <a:latin typeface="Montserrat"/>
                <a:cs typeface="Montserrat"/>
              </a:rPr>
              <a:t>gives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spc="-10" dirty="0">
                <a:solidFill>
                  <a:srgbClr val="231F20"/>
                </a:solidFill>
                <a:latin typeface="Montserrat"/>
                <a:cs typeface="Montserrat"/>
              </a:rPr>
              <a:t>realistic</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have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applied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dirty="0">
                <a:solidFill>
                  <a:srgbClr val="231F20"/>
                </a:solidFill>
                <a:latin typeface="Montserrat"/>
                <a:cs typeface="Montserrat"/>
              </a:rPr>
              <a:t> and skills</a:t>
            </a:r>
            <a:r>
              <a:rPr sz="1150" spc="-5" dirty="0">
                <a:solidFill>
                  <a:srgbClr val="231F20"/>
                </a:solidFill>
                <a:latin typeface="Montserrat"/>
                <a:cs typeface="Montserrat"/>
              </a:rPr>
              <a:t> </a:t>
            </a:r>
            <a:r>
              <a:rPr sz="1150" dirty="0">
                <a:solidFill>
                  <a:srgbClr val="231F20"/>
                </a:solidFill>
                <a:latin typeface="Montserrat"/>
                <a:cs typeface="Montserrat"/>
              </a:rPr>
              <a:t>in the </a:t>
            </a:r>
            <a:r>
              <a:rPr sz="1150" spc="-10" dirty="0">
                <a:solidFill>
                  <a:srgbClr val="231F20"/>
                </a:solidFill>
                <a:latin typeface="Montserrat"/>
                <a:cs typeface="Montserrat"/>
              </a:rPr>
              <a:t>following</a:t>
            </a:r>
            <a:r>
              <a:rPr sz="1150" dirty="0">
                <a:solidFill>
                  <a:srgbClr val="231F20"/>
                </a:solidFill>
                <a:latin typeface="Montserrat"/>
                <a:cs typeface="Montserrat"/>
              </a:rPr>
              <a:t> </a:t>
            </a:r>
            <a:r>
              <a:rPr sz="1150" spc="-10" dirty="0">
                <a:solidFill>
                  <a:srgbClr val="231F20"/>
                </a:solidFill>
                <a:latin typeface="Montserrat"/>
                <a:cs typeface="Montserrat"/>
              </a:rPr>
              <a:t>areas:</a:t>
            </a:r>
            <a:endParaRPr sz="1150" dirty="0">
              <a:latin typeface="Montserrat"/>
              <a:cs typeface="Montserrat"/>
            </a:endParaRPr>
          </a:p>
          <a:p>
            <a:pPr marL="239395" indent="-226695" algn="just">
              <a:lnSpc>
                <a:spcPct val="100000"/>
              </a:lnSpc>
              <a:spcBef>
                <a:spcPts val="680"/>
              </a:spcBef>
              <a:buChar char="•"/>
              <a:tabLst>
                <a:tab pos="239395" algn="l"/>
              </a:tabLst>
            </a:pPr>
            <a:r>
              <a:rPr sz="1150" dirty="0">
                <a:solidFill>
                  <a:srgbClr val="231F20"/>
                </a:solidFill>
                <a:latin typeface="Montserrat"/>
                <a:cs typeface="Montserrat"/>
              </a:rPr>
              <a:t>Investigating</a:t>
            </a:r>
            <a:r>
              <a:rPr sz="1150" spc="-25" dirty="0">
                <a:solidFill>
                  <a:srgbClr val="231F20"/>
                </a:solidFill>
                <a:latin typeface="Montserrat"/>
                <a:cs typeface="Montserrat"/>
              </a:rPr>
              <a:t> </a:t>
            </a:r>
            <a:r>
              <a:rPr sz="1150" spc="-10" dirty="0">
                <a:solidFill>
                  <a:srgbClr val="231F20"/>
                </a:solidFill>
                <a:latin typeface="Montserrat"/>
                <a:cs typeface="Montserrat"/>
              </a:rPr>
              <a:t>provisions</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5" dirty="0">
                <a:solidFill>
                  <a:srgbClr val="231F20"/>
                </a:solidFill>
                <a:latin typeface="Montserrat"/>
                <a:cs typeface="Montserrat"/>
              </a:rPr>
              <a:t> </a:t>
            </a:r>
            <a:r>
              <a:rPr sz="1150" dirty="0">
                <a:solidFill>
                  <a:srgbClr val="231F20"/>
                </a:solidFill>
                <a:latin typeface="Montserrat"/>
                <a:cs typeface="Montserrat"/>
              </a:rPr>
              <a:t>equipment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facilities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spc="-10" dirty="0">
                <a:solidFill>
                  <a:srgbClr val="231F20"/>
                </a:solidFill>
                <a:latin typeface="Montserrat"/>
                <a:cs typeface="Montserrat"/>
              </a:rPr>
              <a:t>sport</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delivery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drills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sessions</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Fitness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5" dirty="0">
                <a:solidFill>
                  <a:srgbClr val="231F20"/>
                </a:solidFill>
                <a:latin typeface="Montserrat"/>
                <a:cs typeface="Montserrat"/>
              </a:rPr>
              <a:t> </a:t>
            </a:r>
            <a:r>
              <a:rPr sz="1150" dirty="0">
                <a:solidFill>
                  <a:srgbClr val="231F20"/>
                </a:solidFill>
                <a:latin typeface="Montserrat"/>
                <a:cs typeface="Montserrat"/>
              </a:rPr>
              <a:t>testing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methodology.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marR="972819">
              <a:lnSpc>
                <a:spcPts val="1350"/>
              </a:lnSpc>
              <a:spcBef>
                <a:spcPts val="55"/>
              </a:spcBef>
            </a:pP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spc="-10" dirty="0">
                <a:solidFill>
                  <a:srgbClr val="231F20"/>
                </a:solidFill>
                <a:latin typeface="Montserrat"/>
                <a:cs typeface="Montserrat"/>
              </a:rPr>
              <a:t>Preparing</a:t>
            </a:r>
            <a:r>
              <a:rPr sz="1150" spc="-25" dirty="0">
                <a:solidFill>
                  <a:srgbClr val="231F20"/>
                </a:solidFill>
                <a:latin typeface="Montserrat"/>
                <a:cs typeface="Montserrat"/>
              </a:rPr>
              <a:t> </a:t>
            </a:r>
            <a:r>
              <a:rPr sz="1150" dirty="0">
                <a:solidFill>
                  <a:srgbClr val="231F20"/>
                </a:solidFill>
                <a:latin typeface="Montserrat"/>
                <a:cs typeface="Montserrat"/>
              </a:rPr>
              <a:t>Participants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Take</a:t>
            </a:r>
            <a:r>
              <a:rPr sz="1150" spc="-25" dirty="0">
                <a:solidFill>
                  <a:srgbClr val="231F20"/>
                </a:solidFill>
                <a:latin typeface="Montserrat"/>
                <a:cs typeface="Montserrat"/>
              </a:rPr>
              <a:t> </a:t>
            </a:r>
            <a:r>
              <a:rPr sz="1150" dirty="0">
                <a:solidFill>
                  <a:srgbClr val="231F20"/>
                </a:solidFill>
                <a:latin typeface="Montserrat"/>
                <a:cs typeface="Montserrat"/>
              </a:rPr>
              <a:t>Park</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spc="-10" dirty="0">
                <a:solidFill>
                  <a:srgbClr val="231F20"/>
                </a:solidFill>
                <a:latin typeface="Montserrat"/>
                <a:cs typeface="Montserrat"/>
              </a:rPr>
              <a:t>Activity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65976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Taking</a:t>
            </a:r>
            <a:r>
              <a:rPr sz="1150" spc="-15" dirty="0">
                <a:solidFill>
                  <a:srgbClr val="231F20"/>
                </a:solidFill>
                <a:latin typeface="Montserrat"/>
                <a:cs typeface="Montserrat"/>
              </a:rPr>
              <a:t> </a:t>
            </a:r>
            <a:r>
              <a:rPr sz="1150" dirty="0">
                <a:solidFill>
                  <a:srgbClr val="231F20"/>
                </a:solidFill>
                <a:latin typeface="Montserrat"/>
                <a:cs typeface="Montserrat"/>
              </a:rPr>
              <a:t>Part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Improving</a:t>
            </a:r>
            <a:r>
              <a:rPr sz="1150" spc="-15" dirty="0">
                <a:solidFill>
                  <a:srgbClr val="231F20"/>
                </a:solidFill>
                <a:latin typeface="Montserrat"/>
                <a:cs typeface="Montserrat"/>
              </a:rPr>
              <a:t> </a:t>
            </a:r>
            <a:r>
              <a:rPr sz="1150" dirty="0">
                <a:solidFill>
                  <a:srgbClr val="231F20"/>
                </a:solidFill>
                <a:latin typeface="Montserrat"/>
                <a:cs typeface="Montserrat"/>
              </a:rPr>
              <a:t>Other</a:t>
            </a:r>
            <a:r>
              <a:rPr sz="1150" spc="-20"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dirty="0">
                <a:solidFill>
                  <a:srgbClr val="231F20"/>
                </a:solidFill>
                <a:latin typeface="Montserrat"/>
                <a:cs typeface="Montserrat"/>
              </a:rPr>
              <a:t>Sporting</a:t>
            </a:r>
            <a:r>
              <a:rPr sz="1150" spc="-1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25209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Fitness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20" dirty="0">
                <a:solidFill>
                  <a:srgbClr val="231F20"/>
                </a:solidFill>
                <a:latin typeface="Montserrat"/>
                <a:cs typeface="Montserrat"/>
              </a:rPr>
              <a:t> </a:t>
            </a:r>
            <a:r>
              <a:rPr sz="1150" dirty="0">
                <a:solidFill>
                  <a:srgbClr val="231F20"/>
                </a:solidFill>
                <a:latin typeface="Montserrat"/>
                <a:cs typeface="Montserrat"/>
              </a:rPr>
              <a:t>Other</a:t>
            </a:r>
            <a:r>
              <a:rPr sz="1150" spc="-15"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spc="-1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Activity</a:t>
            </a:r>
            <a:r>
              <a:rPr sz="1150" spc="-35" dirty="0">
                <a:solidFill>
                  <a:srgbClr val="231F20"/>
                </a:solidFill>
                <a:latin typeface="Montserrat"/>
                <a:cs typeface="Montserrat"/>
              </a:rPr>
              <a:t> </a:t>
            </a:r>
            <a:r>
              <a:rPr sz="1150" spc="-1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dirty="0">
                <a:solidFill>
                  <a:srgbClr val="231F20"/>
                </a:solidFill>
                <a:latin typeface="Montserrat"/>
                <a:cs typeface="Montserrat"/>
              </a:rPr>
              <a:t>Exam</a:t>
            </a:r>
            <a:r>
              <a:rPr sz="1150" spc="-30" dirty="0">
                <a:solidFill>
                  <a:srgbClr val="231F20"/>
                </a:solidFill>
                <a:latin typeface="Montserrat"/>
                <a:cs typeface="Montserrat"/>
              </a:rPr>
              <a:t> </a:t>
            </a:r>
            <a:r>
              <a:rPr sz="1150" spc="-20" dirty="0">
                <a:solidFill>
                  <a:srgbClr val="231F20"/>
                </a:solidFill>
                <a:latin typeface="Montserrat"/>
                <a:cs typeface="Montserrat"/>
              </a:rPr>
              <a:t>40%)</a:t>
            </a:r>
            <a:endParaRPr sz="1150" dirty="0">
              <a:latin typeface="Montserrat"/>
              <a:cs typeface="Montserrat"/>
            </a:endParaRPr>
          </a:p>
          <a:p>
            <a:pPr marL="12700" algn="just">
              <a:lnSpc>
                <a:spcPct val="100000"/>
              </a:lnSpc>
              <a:spcBef>
                <a:spcPts val="128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30" dirty="0">
                <a:solidFill>
                  <a:srgbClr val="231F20"/>
                </a:solidFill>
                <a:latin typeface="Montserrat"/>
                <a:cs typeface="Montserrat"/>
              </a:rPr>
              <a:t> </a:t>
            </a:r>
            <a:r>
              <a:rPr sz="1150" spc="-10" dirty="0">
                <a:solidFill>
                  <a:srgbClr val="231F20"/>
                </a:solidFill>
                <a:latin typeface="Montserrat"/>
                <a:cs typeface="Montserrat"/>
              </a:rPr>
              <a:t>Awards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awarded</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seven</a:t>
            </a:r>
            <a:r>
              <a:rPr sz="1150" spc="-30" dirty="0">
                <a:solidFill>
                  <a:srgbClr val="231F20"/>
                </a:solidFill>
                <a:latin typeface="Montserrat"/>
                <a:cs typeface="Montserrat"/>
              </a:rPr>
              <a:t> </a:t>
            </a:r>
            <a:r>
              <a:rPr sz="1150" dirty="0">
                <a:solidFill>
                  <a:srgbClr val="231F20"/>
                </a:solidFill>
                <a:latin typeface="Montserrat"/>
                <a:cs typeface="Montserrat"/>
              </a:rPr>
              <a:t>grades</a:t>
            </a:r>
            <a:r>
              <a:rPr sz="1150" spc="-30" dirty="0">
                <a:solidFill>
                  <a:srgbClr val="231F20"/>
                </a:solidFill>
                <a:latin typeface="Montserrat"/>
                <a:cs typeface="Montserrat"/>
              </a:rPr>
              <a:t> </a:t>
            </a:r>
            <a:r>
              <a:rPr sz="1150" dirty="0">
                <a:solidFill>
                  <a:srgbClr val="231F20"/>
                </a:solidFill>
                <a:latin typeface="Montserrat"/>
                <a:cs typeface="Montserrat"/>
              </a:rPr>
              <a:t>from</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Pass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Distinction*</a:t>
            </a:r>
            <a:endParaRPr sz="1150" dirty="0">
              <a:latin typeface="Montserrat"/>
              <a:cs typeface="Montserrat"/>
            </a:endParaRPr>
          </a:p>
          <a:p>
            <a:pPr marL="12700" algn="just">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gn="just">
              <a:lnSpc>
                <a:spcPts val="1350"/>
              </a:lnSpc>
            </a:pPr>
            <a:r>
              <a:rPr sz="1150" dirty="0">
                <a:solidFill>
                  <a:srgbClr val="231F20"/>
                </a:solidFill>
                <a:latin typeface="Montserrat"/>
                <a:cs typeface="Montserrat"/>
              </a:rPr>
              <a:t>Level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gn="just">
              <a:lnSpc>
                <a:spcPts val="1365"/>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a:t>
            </a:r>
            <a:endParaRPr sz="1150" dirty="0">
              <a:latin typeface="Montserrat"/>
              <a:cs typeface="Montserrat"/>
            </a:endParaRPr>
          </a:p>
          <a:p>
            <a:pPr marL="12700" algn="just">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29299" y="7366000"/>
            <a:ext cx="159829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p:txBody>
      </p:sp>
      <p:sp>
        <p:nvSpPr>
          <p:cNvPr id="5" name="object 5"/>
          <p:cNvSpPr txBox="1"/>
          <p:nvPr/>
        </p:nvSpPr>
        <p:spPr>
          <a:xfrm>
            <a:off x="3843408" y="7365854"/>
            <a:ext cx="230695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995044">
              <a:lnSpc>
                <a:spcPct val="100000"/>
              </a:lnSpc>
              <a:spcBef>
                <a:spcPts val="100"/>
              </a:spcBef>
            </a:pPr>
            <a:r>
              <a:rPr dirty="0"/>
              <a:t>BTEC</a:t>
            </a:r>
            <a:r>
              <a:rPr spc="-55" dirty="0"/>
              <a:t> </a:t>
            </a:r>
            <a:r>
              <a:rPr dirty="0"/>
              <a:t>Health</a:t>
            </a:r>
            <a:r>
              <a:rPr spc="-55" dirty="0"/>
              <a:t> </a:t>
            </a:r>
            <a:r>
              <a:rPr dirty="0"/>
              <a:t>and</a:t>
            </a:r>
            <a:r>
              <a:rPr spc="-55" dirty="0"/>
              <a:t> </a:t>
            </a:r>
            <a:r>
              <a:rPr dirty="0"/>
              <a:t>Social</a:t>
            </a:r>
            <a:r>
              <a:rPr spc="-55" dirty="0"/>
              <a:t> </a:t>
            </a:r>
            <a:r>
              <a:rPr spc="-20" dirty="0"/>
              <a:t>Care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4928" y="8756259"/>
            <a:ext cx="262699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Nurse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Midwife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Paramedic</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Occupational</a:t>
            </a:r>
            <a:r>
              <a:rPr sz="1150" spc="-4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Speech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p:txBody>
      </p:sp>
      <p:sp>
        <p:nvSpPr>
          <p:cNvPr id="4" name="object 4"/>
          <p:cNvSpPr txBox="1"/>
          <p:nvPr/>
        </p:nvSpPr>
        <p:spPr>
          <a:xfrm>
            <a:off x="3843444" y="8543204"/>
            <a:ext cx="175577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Dietician</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Dentist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Healthcare</a:t>
            </a:r>
            <a:r>
              <a:rPr sz="1150" spc="20" dirty="0">
                <a:solidFill>
                  <a:srgbClr val="231F20"/>
                </a:solidFill>
                <a:latin typeface="Montserrat"/>
                <a:cs typeface="Montserrat"/>
              </a:rPr>
              <a:t> </a:t>
            </a:r>
            <a:r>
              <a:rPr sz="1150" spc="-10" dirty="0">
                <a:solidFill>
                  <a:srgbClr val="231F20"/>
                </a:solidFill>
                <a:latin typeface="Montserrat"/>
                <a:cs typeface="Montserrat"/>
              </a:rPr>
              <a:t>Assistant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Pharmacist</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Youth</a:t>
            </a:r>
            <a:r>
              <a:rPr sz="1150" spc="-8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p:txBody>
      </p:sp>
      <p:sp>
        <p:nvSpPr>
          <p:cNvPr id="5" name="object 5"/>
          <p:cNvSpPr txBox="1"/>
          <p:nvPr/>
        </p:nvSpPr>
        <p:spPr>
          <a:xfrm>
            <a:off x="347153" y="751582"/>
            <a:ext cx="6859270" cy="8050922"/>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lang="en-GB" sz="1150" dirty="0">
                <a:solidFill>
                  <a:srgbClr val="231F20"/>
                </a:solidFill>
                <a:latin typeface="Montserrat"/>
                <a:cs typeface="Montserrat"/>
              </a:rPr>
              <a:t>Ms Thomas and Ms Dockery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95580">
              <a:lnSpc>
                <a:spcPts val="1350"/>
              </a:lnSpc>
              <a:spcBef>
                <a:spcPts val="55"/>
              </a:spcBef>
            </a:pP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fastest</a:t>
            </a:r>
            <a:r>
              <a:rPr sz="1150" spc="-20" dirty="0">
                <a:solidFill>
                  <a:srgbClr val="231F20"/>
                </a:solidFill>
                <a:latin typeface="Montserrat"/>
                <a:cs typeface="Montserrat"/>
              </a:rPr>
              <a:t> </a:t>
            </a:r>
            <a:r>
              <a:rPr sz="1150" dirty="0">
                <a:solidFill>
                  <a:srgbClr val="231F20"/>
                </a:solidFill>
                <a:latin typeface="Montserrat"/>
                <a:cs typeface="Montserrat"/>
              </a:rPr>
              <a:t>growing</a:t>
            </a:r>
            <a:r>
              <a:rPr sz="1150" spc="-20"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UK</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demand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both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social</a:t>
            </a:r>
            <a:r>
              <a:rPr sz="1150" spc="-15" dirty="0">
                <a:solidFill>
                  <a:srgbClr val="231F20"/>
                </a:solidFill>
                <a:latin typeface="Montserrat"/>
                <a:cs typeface="Montserrat"/>
              </a:rPr>
              <a:t> </a:t>
            </a:r>
            <a:r>
              <a:rPr sz="1150" dirty="0">
                <a:solidFill>
                  <a:srgbClr val="231F20"/>
                </a:solidFill>
                <a:latin typeface="Montserrat"/>
                <a:cs typeface="Montserrat"/>
              </a:rPr>
              <a:t>care</a:t>
            </a:r>
            <a:r>
              <a:rPr sz="1150" spc="-10" dirty="0">
                <a:solidFill>
                  <a:srgbClr val="231F20"/>
                </a:solidFill>
                <a:latin typeface="Montserrat"/>
                <a:cs typeface="Montserrat"/>
              </a:rPr>
              <a:t> employees</a:t>
            </a:r>
            <a:r>
              <a:rPr sz="1150" spc="-15" dirty="0">
                <a:solidFill>
                  <a:srgbClr val="231F20"/>
                </a:solidFill>
                <a:latin typeface="Montserrat"/>
                <a:cs typeface="Montserrat"/>
              </a:rPr>
              <a:t> </a:t>
            </a:r>
            <a:r>
              <a:rPr sz="1150" spc="-10" dirty="0">
                <a:solidFill>
                  <a:srgbClr val="231F20"/>
                </a:solidFill>
                <a:latin typeface="Montserrat"/>
                <a:cs typeface="Montserrat"/>
              </a:rPr>
              <a:t>continuously</a:t>
            </a:r>
            <a:r>
              <a:rPr sz="1150" spc="-15" dirty="0">
                <a:solidFill>
                  <a:srgbClr val="231F20"/>
                </a:solidFill>
                <a:latin typeface="Montserrat"/>
                <a:cs typeface="Montserrat"/>
              </a:rPr>
              <a:t> </a:t>
            </a:r>
            <a:r>
              <a:rPr sz="1150" spc="-10" dirty="0">
                <a:solidFill>
                  <a:srgbClr val="231F20"/>
                </a:solidFill>
                <a:latin typeface="Montserrat"/>
                <a:cs typeface="Montserrat"/>
              </a:rPr>
              <a:t>rising.</a:t>
            </a:r>
            <a:endParaRPr sz="1150" dirty="0">
              <a:latin typeface="Montserrat"/>
              <a:cs typeface="Montserrat"/>
            </a:endParaRPr>
          </a:p>
          <a:p>
            <a:pPr marL="12700" marR="182880">
              <a:lnSpc>
                <a:spcPts val="1350"/>
              </a:lnSpc>
              <a:spcBef>
                <a:spcPts val="1350"/>
              </a:spcBef>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designed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have</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interest</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broad</a:t>
            </a:r>
            <a:r>
              <a:rPr sz="1150" spc="-25" dirty="0">
                <a:solidFill>
                  <a:srgbClr val="231F20"/>
                </a:solidFill>
                <a:latin typeface="Montserrat"/>
                <a:cs typeface="Montserrat"/>
              </a:rPr>
              <a:t> </a:t>
            </a:r>
            <a:r>
              <a:rPr sz="1150" dirty="0">
                <a:solidFill>
                  <a:srgbClr val="231F20"/>
                </a:solidFill>
                <a:latin typeface="Montserrat"/>
                <a:cs typeface="Montserrat"/>
              </a:rPr>
              <a:t>spectrum</a:t>
            </a:r>
            <a:r>
              <a:rPr sz="1150" spc="-25" dirty="0">
                <a:solidFill>
                  <a:srgbClr val="231F20"/>
                </a:solidFill>
                <a:latin typeface="Montserrat"/>
                <a:cs typeface="Montserrat"/>
              </a:rPr>
              <a:t> of </a:t>
            </a:r>
            <a:r>
              <a:rPr sz="1150" dirty="0">
                <a:solidFill>
                  <a:srgbClr val="231F20"/>
                </a:solidFill>
                <a:latin typeface="Montserrat"/>
                <a:cs typeface="Montserrat"/>
              </a:rPr>
              <a:t>topics,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0"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infancy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later</a:t>
            </a:r>
            <a:r>
              <a:rPr sz="1150" spc="-25" dirty="0">
                <a:solidFill>
                  <a:srgbClr val="231F20"/>
                </a:solidFill>
                <a:latin typeface="Montserrat"/>
                <a:cs typeface="Montserrat"/>
              </a:rPr>
              <a:t> </a:t>
            </a:r>
            <a:r>
              <a:rPr sz="1150" dirty="0">
                <a:solidFill>
                  <a:srgbClr val="231F20"/>
                </a:solidFill>
                <a:latin typeface="Montserrat"/>
                <a:cs typeface="Montserrat"/>
              </a:rPr>
              <a:t>adulthood,</a:t>
            </a:r>
            <a:r>
              <a:rPr sz="1150" spc="-20"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needs,</a:t>
            </a:r>
            <a:r>
              <a:rPr sz="1150" spc="-2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30" dirty="0">
                <a:solidFill>
                  <a:srgbClr val="231F20"/>
                </a:solidFill>
                <a:latin typeface="Montserrat"/>
                <a:cs typeface="Montserrat"/>
              </a:rPr>
              <a:t> </a:t>
            </a:r>
            <a:r>
              <a:rPr sz="1150" dirty="0">
                <a:solidFill>
                  <a:srgbClr val="231F20"/>
                </a:solidFill>
                <a:latin typeface="Montserrat"/>
                <a:cs typeface="Montserrat"/>
              </a:rPr>
              <a:t>conditions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30" dirty="0">
                <a:solidFill>
                  <a:srgbClr val="231F20"/>
                </a:solidFill>
                <a:latin typeface="Montserrat"/>
                <a:cs typeface="Montserrat"/>
              </a:rPr>
              <a:t> </a:t>
            </a:r>
            <a:r>
              <a:rPr sz="1150" dirty="0">
                <a:solidFill>
                  <a:srgbClr val="231F20"/>
                </a:solidFill>
                <a:latin typeface="Montserrat"/>
                <a:cs typeface="Montserrat"/>
              </a:rPr>
              <a:t>can</a:t>
            </a:r>
            <a:r>
              <a:rPr sz="1150" spc="-30" dirty="0">
                <a:solidFill>
                  <a:srgbClr val="231F20"/>
                </a:solidFill>
                <a:latin typeface="Montserrat"/>
                <a:cs typeface="Montserrat"/>
              </a:rPr>
              <a:t> </a:t>
            </a:r>
            <a:r>
              <a:rPr sz="1150" dirty="0">
                <a:solidFill>
                  <a:srgbClr val="231F20"/>
                </a:solidFill>
                <a:latin typeface="Montserrat"/>
                <a:cs typeface="Montserrat"/>
              </a:rPr>
              <a:t>influence</a:t>
            </a:r>
            <a:r>
              <a:rPr sz="1150" spc="-30"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current</a:t>
            </a:r>
            <a:r>
              <a:rPr sz="1150" spc="-3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10" dirty="0">
                <a:solidFill>
                  <a:srgbClr val="231F20"/>
                </a:solidFill>
                <a:latin typeface="Montserrat"/>
                <a:cs typeface="Montserrat"/>
              </a:rPr>
              <a:t> wellbeing.</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All</a:t>
            </a:r>
            <a:r>
              <a:rPr sz="1150" b="1" spc="-40" dirty="0">
                <a:solidFill>
                  <a:srgbClr val="231F20"/>
                </a:solidFill>
                <a:latin typeface="Montserrat"/>
                <a:cs typeface="Montserrat"/>
              </a:rPr>
              <a:t> </a:t>
            </a:r>
            <a:r>
              <a:rPr sz="1150" b="1" dirty="0">
                <a:solidFill>
                  <a:srgbClr val="231F20"/>
                </a:solidFill>
                <a:latin typeface="Montserrat"/>
                <a:cs typeface="Montserrat"/>
              </a:rPr>
              <a:t>Students</a:t>
            </a:r>
            <a:r>
              <a:rPr sz="1150" b="1" spc="-35" dirty="0">
                <a:solidFill>
                  <a:srgbClr val="231F20"/>
                </a:solidFill>
                <a:latin typeface="Montserrat"/>
                <a:cs typeface="Montserrat"/>
              </a:rPr>
              <a:t> </a:t>
            </a:r>
            <a:r>
              <a:rPr sz="1150" b="1" dirty="0">
                <a:solidFill>
                  <a:srgbClr val="231F20"/>
                </a:solidFill>
                <a:latin typeface="Montserrat"/>
                <a:cs typeface="Montserrat"/>
              </a:rPr>
              <a:t>will</a:t>
            </a:r>
            <a:r>
              <a:rPr sz="1150" b="1" spc="-35" dirty="0">
                <a:solidFill>
                  <a:srgbClr val="231F20"/>
                </a:solidFill>
                <a:latin typeface="Montserrat"/>
                <a:cs typeface="Montserrat"/>
              </a:rPr>
              <a:t> </a:t>
            </a:r>
            <a:r>
              <a:rPr sz="1150" b="1" dirty="0">
                <a:solidFill>
                  <a:srgbClr val="231F20"/>
                </a:solidFill>
                <a:latin typeface="Montserrat"/>
                <a:cs typeface="Montserrat"/>
              </a:rPr>
              <a:t>study</a:t>
            </a:r>
            <a:r>
              <a:rPr sz="1150" b="1" spc="-40" dirty="0">
                <a:solidFill>
                  <a:srgbClr val="231F20"/>
                </a:solidFill>
                <a:latin typeface="Montserrat"/>
                <a:cs typeface="Montserrat"/>
              </a:rPr>
              <a:t> </a:t>
            </a:r>
            <a:r>
              <a:rPr sz="1150" b="1" dirty="0">
                <a:solidFill>
                  <a:srgbClr val="231F20"/>
                </a:solidFill>
                <a:latin typeface="Montserrat"/>
                <a:cs typeface="Montserrat"/>
              </a:rPr>
              <a:t>three</a:t>
            </a:r>
            <a:r>
              <a:rPr sz="1150" b="1" spc="-35" dirty="0">
                <a:solidFill>
                  <a:srgbClr val="231F20"/>
                </a:solidFill>
                <a:latin typeface="Montserrat"/>
                <a:cs typeface="Montserrat"/>
              </a:rPr>
              <a:t> </a:t>
            </a:r>
            <a:r>
              <a:rPr sz="1150" b="1" dirty="0">
                <a:solidFill>
                  <a:srgbClr val="231F20"/>
                </a:solidFill>
                <a:latin typeface="Montserrat"/>
                <a:cs typeface="Montserrat"/>
              </a:rPr>
              <a:t>mandatory</a:t>
            </a:r>
            <a:r>
              <a:rPr sz="1150" b="1" spc="-35" dirty="0">
                <a:solidFill>
                  <a:srgbClr val="231F20"/>
                </a:solidFill>
                <a:latin typeface="Montserrat"/>
                <a:cs typeface="Montserrat"/>
              </a:rPr>
              <a:t> </a:t>
            </a:r>
            <a:r>
              <a:rPr sz="1150" b="1" spc="-10" dirty="0">
                <a:solidFill>
                  <a:srgbClr val="231F20"/>
                </a:solidFill>
                <a:latin typeface="Montserrat"/>
                <a:cs typeface="Montserrat"/>
              </a:rPr>
              <a:t>units:</a:t>
            </a:r>
            <a:endParaRPr sz="1150" dirty="0">
              <a:latin typeface="Montserrat"/>
              <a:cs typeface="Montserrat"/>
            </a:endParaRPr>
          </a:p>
          <a:p>
            <a:pPr marL="12700">
              <a:lnSpc>
                <a:spcPts val="1350"/>
              </a:lnSpc>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1</a:t>
            </a:r>
            <a:r>
              <a:rPr lang="en-GB" sz="1150" spc="-50" dirty="0">
                <a:solidFill>
                  <a:srgbClr val="231F20"/>
                </a:solidFill>
                <a:latin typeface="Montserrat"/>
                <a:cs typeface="Montserrat"/>
              </a:rPr>
              <a:t> – (30% of overall grade)</a:t>
            </a:r>
            <a:endParaRPr sz="1150" dirty="0">
              <a:latin typeface="Montserrat"/>
              <a:cs typeface="Montserrat"/>
            </a:endParaRPr>
          </a:p>
          <a:p>
            <a:pPr marL="12700" marR="82550">
              <a:lnSpc>
                <a:spcPts val="1350"/>
              </a:lnSpc>
              <a:spcBef>
                <a:spcPts val="55"/>
              </a:spcBef>
            </a:pPr>
            <a:r>
              <a:rPr sz="1150" dirty="0">
                <a:solidFill>
                  <a:srgbClr val="231F20"/>
                </a:solidFill>
                <a:latin typeface="Montserrat"/>
                <a:cs typeface="Montserrat"/>
              </a:rPr>
              <a:t>Human</a:t>
            </a:r>
            <a:r>
              <a:rPr sz="1150" spc="-25" dirty="0">
                <a:solidFill>
                  <a:srgbClr val="231F20"/>
                </a:solidFill>
                <a:latin typeface="Montserrat"/>
                <a:cs typeface="Montserrat"/>
              </a:rPr>
              <a:t> </a:t>
            </a:r>
            <a:r>
              <a:rPr sz="1150" dirty="0">
                <a:solidFill>
                  <a:srgbClr val="231F20"/>
                </a:solidFill>
                <a:latin typeface="Montserrat"/>
                <a:cs typeface="Montserrat"/>
              </a:rPr>
              <a:t>Lifespan</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25" dirty="0">
                <a:solidFill>
                  <a:srgbClr val="231F20"/>
                </a:solidFill>
                <a:latin typeface="Montserrat"/>
                <a:cs typeface="Montserrat"/>
              </a:rPr>
              <a:t> </a:t>
            </a:r>
            <a:r>
              <a:rPr sz="1150" dirty="0">
                <a:solidFill>
                  <a:srgbClr val="231F20"/>
                </a:solidFill>
                <a:latin typeface="Montserrat"/>
                <a:cs typeface="Montserrat"/>
              </a:rPr>
              <a:t>Internal</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spc="-10" dirty="0">
                <a:solidFill>
                  <a:srgbClr val="231F20"/>
                </a:solidFill>
                <a:latin typeface="Montserrat"/>
                <a:cs typeface="Montserrat"/>
              </a:rPr>
              <a:t>Pearson-</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spc="-10" dirty="0">
                <a:solidFill>
                  <a:srgbClr val="231F20"/>
                </a:solidFill>
                <a:latin typeface="Montserrat"/>
                <a:cs typeface="Montserrat"/>
              </a:rPr>
              <a:t>assignment)</a:t>
            </a:r>
            <a:r>
              <a:rPr sz="1150" spc="50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learn</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1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aspects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growth</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stages.</a:t>
            </a:r>
            <a:r>
              <a:rPr sz="1150" spc="-25"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events</a:t>
            </a:r>
            <a:r>
              <a:rPr sz="1150" spc="-25" dirty="0">
                <a:solidFill>
                  <a:srgbClr val="231F20"/>
                </a:solidFill>
                <a:latin typeface="Montserrat"/>
                <a:cs typeface="Montserrat"/>
              </a:rPr>
              <a:t> </a:t>
            </a:r>
            <a:r>
              <a:rPr sz="1150" spc="-20" dirty="0">
                <a:solidFill>
                  <a:srgbClr val="231F20"/>
                </a:solidFill>
                <a:latin typeface="Montserrat"/>
                <a:cs typeface="Montserrat"/>
              </a:rPr>
              <a:t>that</a:t>
            </a:r>
            <a:endParaRPr sz="1150" dirty="0">
              <a:latin typeface="Montserrat"/>
              <a:cs typeface="Montserrat"/>
            </a:endParaRPr>
          </a:p>
          <a:p>
            <a:pPr marL="12700" marR="5080">
              <a:lnSpc>
                <a:spcPts val="1350"/>
              </a:lnSpc>
            </a:pPr>
            <a:r>
              <a:rPr sz="1150" dirty="0">
                <a:solidFill>
                  <a:srgbClr val="231F20"/>
                </a:solidFill>
                <a:latin typeface="Montserrat"/>
                <a:cs typeface="Montserrat"/>
              </a:rPr>
              <a:t>can</a:t>
            </a:r>
            <a:r>
              <a:rPr sz="1150" spc="-35" dirty="0">
                <a:solidFill>
                  <a:srgbClr val="231F20"/>
                </a:solidFill>
                <a:latin typeface="Montserrat"/>
                <a:cs typeface="Montserrat"/>
              </a:rPr>
              <a:t> </a:t>
            </a:r>
            <a:r>
              <a:rPr sz="1150" dirty="0">
                <a:solidFill>
                  <a:srgbClr val="231F20"/>
                </a:solidFill>
                <a:latin typeface="Montserrat"/>
                <a:cs typeface="Montserrat"/>
              </a:rPr>
              <a:t>impact</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physical,</a:t>
            </a:r>
            <a:r>
              <a:rPr sz="1150" spc="-30" dirty="0">
                <a:solidFill>
                  <a:srgbClr val="231F20"/>
                </a:solidFill>
                <a:latin typeface="Montserrat"/>
                <a:cs typeface="Montserrat"/>
              </a:rPr>
              <a:t> </a:t>
            </a:r>
            <a:r>
              <a:rPr sz="1150" dirty="0">
                <a:solidFill>
                  <a:srgbClr val="231F20"/>
                </a:solidFill>
                <a:latin typeface="Montserrat"/>
                <a:cs typeface="Montserrat"/>
              </a:rPr>
              <a:t>intellectual,</a:t>
            </a:r>
            <a:r>
              <a:rPr sz="1150" spc="-35" dirty="0">
                <a:solidFill>
                  <a:srgbClr val="231F20"/>
                </a:solidFill>
                <a:latin typeface="Montserrat"/>
                <a:cs typeface="Montserrat"/>
              </a:rPr>
              <a:t> </a:t>
            </a:r>
            <a:r>
              <a:rPr sz="1150" dirty="0">
                <a:solidFill>
                  <a:srgbClr val="231F20"/>
                </a:solidFill>
                <a:latin typeface="Montserrat"/>
                <a:cs typeface="Montserrat"/>
              </a:rPr>
              <a:t>emotional</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(PIES)</a:t>
            </a:r>
            <a:r>
              <a:rPr sz="1150" spc="-30" dirty="0">
                <a:solidFill>
                  <a:srgbClr val="231F20"/>
                </a:solidFill>
                <a:latin typeface="Montserrat"/>
                <a:cs typeface="Montserrat"/>
              </a:rPr>
              <a:t> </a:t>
            </a:r>
            <a:r>
              <a:rPr sz="1150" spc="-10" dirty="0">
                <a:solidFill>
                  <a:srgbClr val="231F20"/>
                </a:solidFill>
                <a:latin typeface="Montserrat"/>
                <a:cs typeface="Montserrat"/>
              </a:rPr>
              <a:t>development</a:t>
            </a:r>
            <a:r>
              <a:rPr sz="1150" spc="-3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25" dirty="0">
                <a:solidFill>
                  <a:srgbClr val="231F20"/>
                </a:solidFill>
                <a:latin typeface="Montserrat"/>
                <a:cs typeface="Montserrat"/>
              </a:rPr>
              <a:t> </a:t>
            </a:r>
            <a:r>
              <a:rPr sz="1150" dirty="0">
                <a:solidFill>
                  <a:srgbClr val="231F20"/>
                </a:solidFill>
                <a:latin typeface="Montserrat"/>
                <a:cs typeface="Montserrat"/>
              </a:rPr>
              <a:t>cope</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supported</a:t>
            </a:r>
            <a:r>
              <a:rPr sz="1150" spc="-2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changes</a:t>
            </a:r>
            <a:r>
              <a:rPr sz="1150" spc="-25" dirty="0">
                <a:solidFill>
                  <a:srgbClr val="231F20"/>
                </a:solidFill>
                <a:latin typeface="Montserrat"/>
                <a:cs typeface="Montserrat"/>
              </a:rPr>
              <a:t> </a:t>
            </a:r>
            <a:r>
              <a:rPr sz="1150" dirty="0">
                <a:solidFill>
                  <a:srgbClr val="231F20"/>
                </a:solidFill>
                <a:latin typeface="Montserrat"/>
                <a:cs typeface="Montserrat"/>
              </a:rPr>
              <a:t>caused</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5" dirty="0">
                <a:solidFill>
                  <a:srgbClr val="231F20"/>
                </a:solidFill>
                <a:latin typeface="Montserrat"/>
                <a:cs typeface="Montserrat"/>
              </a:rPr>
              <a:t> </a:t>
            </a:r>
            <a:r>
              <a:rPr sz="1150" spc="-10" dirty="0">
                <a:solidFill>
                  <a:srgbClr val="231F20"/>
                </a:solidFill>
                <a:latin typeface="Montserrat"/>
                <a:cs typeface="Montserrat"/>
              </a:rPr>
              <a:t>events.</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2</a:t>
            </a:r>
            <a:r>
              <a:rPr lang="en-GB" sz="1150" spc="-50" dirty="0">
                <a:solidFill>
                  <a:srgbClr val="231F20"/>
                </a:solidFill>
                <a:latin typeface="Montserrat"/>
                <a:cs typeface="Montserrat"/>
              </a:rPr>
              <a:t> – (30% of overall grade)</a:t>
            </a:r>
            <a:endParaRPr sz="1150" dirty="0">
              <a:latin typeface="Montserrat"/>
              <a:cs typeface="Montserrat"/>
            </a:endParaRPr>
          </a:p>
          <a:p>
            <a:pPr marL="12700" marR="335915">
              <a:lnSpc>
                <a:spcPts val="1350"/>
              </a:lnSpc>
              <a:spcBef>
                <a:spcPts val="55"/>
              </a:spcBef>
            </a:pP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spc="-10" dirty="0">
                <a:solidFill>
                  <a:srgbClr val="231F20"/>
                </a:solidFill>
                <a:latin typeface="Montserrat"/>
                <a:cs typeface="Montserrat"/>
              </a:rPr>
              <a:t>Pearson-</a:t>
            </a:r>
            <a:r>
              <a:rPr sz="1150" spc="-25" dirty="0">
                <a:solidFill>
                  <a:srgbClr val="231F20"/>
                </a:solidFill>
                <a:latin typeface="Montserrat"/>
                <a:cs typeface="Montserrat"/>
              </a:rPr>
              <a:t>set </a:t>
            </a:r>
            <a:r>
              <a:rPr sz="1150" spc="-10" dirty="0">
                <a:solidFill>
                  <a:srgbClr val="231F20"/>
                </a:solidFill>
                <a:latin typeface="Montserrat"/>
                <a:cs typeface="Montserrat"/>
              </a:rPr>
              <a:t>assignment)</a:t>
            </a:r>
            <a:endParaRPr sz="1150" dirty="0">
              <a:latin typeface="Montserrat"/>
              <a:cs typeface="Montserrat"/>
            </a:endParaRPr>
          </a:p>
          <a:p>
            <a:pPr marL="12700" marR="264160">
              <a:lnSpc>
                <a:spcPts val="135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they</a:t>
            </a:r>
            <a:r>
              <a:rPr sz="1150" spc="-25" dirty="0">
                <a:solidFill>
                  <a:srgbClr val="231F20"/>
                </a:solidFill>
                <a:latin typeface="Montserrat"/>
                <a:cs typeface="Montserrat"/>
              </a:rPr>
              <a:t> </a:t>
            </a:r>
            <a:r>
              <a:rPr sz="1150" dirty="0">
                <a:solidFill>
                  <a:srgbClr val="231F20"/>
                </a:solidFill>
                <a:latin typeface="Montserrat"/>
                <a:cs typeface="Montserrat"/>
              </a:rPr>
              <a:t>meet</a:t>
            </a:r>
            <a:r>
              <a:rPr sz="1150" spc="-25" dirty="0">
                <a:solidFill>
                  <a:srgbClr val="231F20"/>
                </a:solidFill>
                <a:latin typeface="Montserrat"/>
                <a:cs typeface="Montserrat"/>
              </a:rPr>
              <a:t> the </a:t>
            </a:r>
            <a:r>
              <a:rPr sz="1150" dirty="0">
                <a:solidFill>
                  <a:srgbClr val="231F20"/>
                </a:solidFill>
                <a:latin typeface="Montserrat"/>
                <a:cs typeface="Montserrat"/>
              </a:rPr>
              <a:t>needs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service</a:t>
            </a:r>
            <a:r>
              <a:rPr sz="1150" spc="-25" dirty="0">
                <a:solidFill>
                  <a:srgbClr val="231F20"/>
                </a:solidFill>
                <a:latin typeface="Montserrat"/>
                <a:cs typeface="Montserrat"/>
              </a:rPr>
              <a:t> </a:t>
            </a:r>
            <a:r>
              <a:rPr sz="1150" dirty="0">
                <a:solidFill>
                  <a:srgbClr val="231F20"/>
                </a:solidFill>
                <a:latin typeface="Montserrat"/>
                <a:cs typeface="Montserrat"/>
              </a:rPr>
              <a:t>users.</a:t>
            </a:r>
            <a:r>
              <a:rPr sz="1150" spc="-30"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3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spc="-20" dirty="0">
                <a:solidFill>
                  <a:srgbClr val="231F20"/>
                </a:solidFill>
                <a:latin typeface="Montserrat"/>
                <a:cs typeface="Montserrat"/>
              </a:rPr>
              <a:t>when </a:t>
            </a:r>
            <a:r>
              <a:rPr sz="1150" dirty="0">
                <a:solidFill>
                  <a:srgbClr val="231F20"/>
                </a:solidFill>
                <a:latin typeface="Montserrat"/>
                <a:cs typeface="Montserrat"/>
              </a:rPr>
              <a:t>giving</a:t>
            </a:r>
            <a:r>
              <a:rPr sz="1150" spc="-30" dirty="0">
                <a:solidFill>
                  <a:srgbClr val="231F20"/>
                </a:solidFill>
                <a:latin typeface="Montserrat"/>
                <a:cs typeface="Montserrat"/>
              </a:rPr>
              <a:t> </a:t>
            </a:r>
            <a:r>
              <a:rPr sz="1150" spc="-10" dirty="0">
                <a:solidFill>
                  <a:srgbClr val="231F20"/>
                </a:solidFill>
                <a:latin typeface="Montserrat"/>
                <a:cs typeface="Montserrat"/>
              </a:rPr>
              <a:t>care.</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3</a:t>
            </a:r>
            <a:r>
              <a:rPr lang="en-GB" sz="1150" spc="-50" dirty="0">
                <a:solidFill>
                  <a:srgbClr val="231F20"/>
                </a:solidFill>
                <a:latin typeface="Montserrat"/>
                <a:cs typeface="Montserrat"/>
              </a:rPr>
              <a:t> – (40% of overall grade)</a:t>
            </a:r>
            <a:endParaRPr sz="1150" dirty="0">
              <a:latin typeface="Montserrat"/>
              <a:cs typeface="Montserrat"/>
            </a:endParaRPr>
          </a:p>
          <a:p>
            <a:pPr marL="12700">
              <a:lnSpc>
                <a:spcPts val="1350"/>
              </a:lnSpc>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Wellbeing (External Assessment)</a:t>
            </a:r>
            <a:endParaRPr sz="1150" dirty="0">
              <a:latin typeface="Montserrat"/>
              <a:cs typeface="Montserrat"/>
            </a:endParaRPr>
          </a:p>
          <a:p>
            <a:pPr marL="12700" marR="30480">
              <a:lnSpc>
                <a:spcPts val="1350"/>
              </a:lnSpc>
              <a:spcBef>
                <a:spcPts val="55"/>
              </a:spcBef>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external</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wellbeing,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spc="-10" dirty="0">
                <a:solidFill>
                  <a:srgbClr val="231F20"/>
                </a:solidFill>
                <a:latin typeface="Montserrat"/>
                <a:cs typeface="Montserrat"/>
              </a:rPr>
              <a:t>physiological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lifestyle</a:t>
            </a:r>
            <a:r>
              <a:rPr sz="1150" spc="-20" dirty="0">
                <a:solidFill>
                  <a:srgbClr val="231F20"/>
                </a:solidFill>
                <a:latin typeface="Montserrat"/>
                <a:cs typeface="Montserrat"/>
              </a:rPr>
              <a:t> </a:t>
            </a:r>
            <a:r>
              <a:rPr sz="1150" dirty="0">
                <a:solidFill>
                  <a:srgbClr val="231F20"/>
                </a:solidFill>
                <a:latin typeface="Montserrat"/>
                <a:cs typeface="Montserrat"/>
              </a:rPr>
              <a:t>indicators,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person-</a:t>
            </a:r>
            <a:r>
              <a:rPr sz="1150" dirty="0">
                <a:solidFill>
                  <a:srgbClr val="231F20"/>
                </a:solidFill>
                <a:latin typeface="Montserrat"/>
                <a:cs typeface="Montserrat"/>
              </a:rPr>
              <a:t>centred</a:t>
            </a:r>
            <a:r>
              <a:rPr sz="1150" spc="-20" dirty="0">
                <a:solidFill>
                  <a:srgbClr val="231F20"/>
                </a:solidFill>
                <a:latin typeface="Montserrat"/>
                <a:cs typeface="Montserrat"/>
              </a:rPr>
              <a:t> </a:t>
            </a:r>
            <a:r>
              <a:rPr sz="1150" dirty="0">
                <a:solidFill>
                  <a:srgbClr val="231F20"/>
                </a:solidFill>
                <a:latin typeface="Montserrat"/>
                <a:cs typeface="Montserrat"/>
              </a:rPr>
              <a:t>approaches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make </a:t>
            </a:r>
            <a:r>
              <a:rPr sz="1150" spc="-10" dirty="0">
                <a:solidFill>
                  <a:srgbClr val="231F20"/>
                </a:solidFill>
                <a:latin typeface="Montserrat"/>
                <a:cs typeface="Montserrat"/>
              </a:rPr>
              <a:t>recommendations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individual’s</a:t>
            </a:r>
            <a:r>
              <a:rPr sz="1150" spc="-15" dirty="0">
                <a:solidFill>
                  <a:srgbClr val="231F20"/>
                </a:solidFill>
                <a:latin typeface="Montserrat"/>
                <a:cs typeface="Montserrat"/>
              </a:rPr>
              <a:t>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marR="93345">
              <a:lnSpc>
                <a:spcPts val="1350"/>
              </a:lnSpc>
              <a:spcBef>
                <a:spcPts val="55"/>
              </a:spcBef>
            </a:pPr>
            <a:r>
              <a:rPr sz="1150" dirty="0">
                <a:solidFill>
                  <a:srgbClr val="231F20"/>
                </a:solidFill>
                <a:latin typeface="Montserrat"/>
                <a:cs typeface="Montserrat"/>
              </a:rPr>
              <a:t>40%</a:t>
            </a:r>
            <a:r>
              <a:rPr sz="1150" spc="-50" dirty="0">
                <a:solidFill>
                  <a:srgbClr val="231F20"/>
                </a:solidFill>
                <a:latin typeface="Montserrat"/>
                <a:cs typeface="Montserrat"/>
              </a:rPr>
              <a:t> </a:t>
            </a:r>
            <a:r>
              <a:rPr sz="1150" dirty="0">
                <a:solidFill>
                  <a:srgbClr val="231F20"/>
                </a:solidFill>
                <a:latin typeface="Montserrat"/>
                <a:cs typeface="Montserrat"/>
              </a:rPr>
              <a:t>External</a:t>
            </a:r>
            <a:r>
              <a:rPr sz="1150" spc="-40" dirty="0">
                <a:solidFill>
                  <a:srgbClr val="231F20"/>
                </a:solidFill>
                <a:latin typeface="Montserrat"/>
                <a:cs typeface="Montserrat"/>
              </a:rPr>
              <a:t> </a:t>
            </a:r>
            <a:r>
              <a:rPr sz="1150" spc="-10" dirty="0">
                <a:solidFill>
                  <a:srgbClr val="231F20"/>
                </a:solidFill>
                <a:latin typeface="Montserrat"/>
                <a:cs typeface="Montserrat"/>
              </a:rPr>
              <a:t>Written</a:t>
            </a:r>
            <a:r>
              <a:rPr sz="1150" spc="-40" dirty="0">
                <a:solidFill>
                  <a:srgbClr val="231F20"/>
                </a:solidFill>
                <a:latin typeface="Montserrat"/>
                <a:cs typeface="Montserrat"/>
              </a:rPr>
              <a:t> </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(Component</a:t>
            </a:r>
            <a:r>
              <a:rPr sz="1150" spc="-45" dirty="0">
                <a:solidFill>
                  <a:srgbClr val="231F20"/>
                </a:solidFill>
                <a:latin typeface="Montserrat"/>
                <a:cs typeface="Montserrat"/>
              </a:rPr>
              <a:t> </a:t>
            </a:r>
            <a:r>
              <a:rPr sz="1150" dirty="0">
                <a:solidFill>
                  <a:srgbClr val="231F20"/>
                </a:solidFill>
                <a:latin typeface="Montserrat"/>
                <a:cs typeface="Montserrat"/>
              </a:rPr>
              <a:t>3)</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60%</a:t>
            </a:r>
            <a:r>
              <a:rPr sz="1150" spc="-40" dirty="0">
                <a:solidFill>
                  <a:srgbClr val="231F20"/>
                </a:solidFill>
                <a:latin typeface="Montserrat"/>
                <a:cs typeface="Montserrat"/>
              </a:rPr>
              <a:t> </a:t>
            </a:r>
            <a:r>
              <a:rPr sz="1150" spc="-10" dirty="0">
                <a:solidFill>
                  <a:srgbClr val="231F20"/>
                </a:solidFill>
                <a:latin typeface="Montserrat"/>
                <a:cs typeface="Montserrat"/>
              </a:rPr>
              <a:t>Non-</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Assignment</a:t>
            </a:r>
            <a:r>
              <a:rPr sz="1150" spc="-45" dirty="0">
                <a:solidFill>
                  <a:srgbClr val="231F20"/>
                </a:solidFill>
                <a:latin typeface="Montserrat"/>
                <a:cs typeface="Montserrat"/>
              </a:rPr>
              <a:t> </a:t>
            </a:r>
            <a:r>
              <a:rPr sz="1150" dirty="0">
                <a:solidFill>
                  <a:srgbClr val="231F20"/>
                </a:solidFill>
                <a:latin typeface="Montserrat"/>
                <a:cs typeface="Montserrat"/>
              </a:rPr>
              <a:t>(Component</a:t>
            </a:r>
            <a:r>
              <a:rPr sz="1150" spc="-40" dirty="0">
                <a:solidFill>
                  <a:srgbClr val="231F20"/>
                </a:solidFill>
                <a:latin typeface="Montserrat"/>
                <a:cs typeface="Montserrat"/>
              </a:rPr>
              <a:t> </a:t>
            </a:r>
            <a:r>
              <a:rPr sz="1150" spc="-50" dirty="0">
                <a:solidFill>
                  <a:srgbClr val="231F20"/>
                </a:solidFill>
                <a:latin typeface="Montserrat"/>
                <a:cs typeface="Montserrat"/>
              </a:rPr>
              <a:t>1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graded</a:t>
            </a:r>
            <a:r>
              <a:rPr sz="1150" spc="-20" dirty="0">
                <a:solidFill>
                  <a:srgbClr val="231F20"/>
                </a:solidFill>
                <a:latin typeface="Montserrat"/>
                <a:cs typeface="Montserrat"/>
              </a:rPr>
              <a:t> </a:t>
            </a:r>
            <a:r>
              <a:rPr sz="1150" dirty="0">
                <a:solidFill>
                  <a:srgbClr val="231F20"/>
                </a:solidFill>
                <a:latin typeface="Montserrat"/>
                <a:cs typeface="Montserrat"/>
              </a:rPr>
              <a:t>over</a:t>
            </a:r>
            <a:r>
              <a:rPr sz="1150" spc="-20" dirty="0">
                <a:solidFill>
                  <a:srgbClr val="231F20"/>
                </a:solidFill>
                <a:latin typeface="Montserrat"/>
                <a:cs typeface="Montserrat"/>
              </a:rPr>
              <a:t> </a:t>
            </a:r>
            <a:r>
              <a:rPr sz="1150" dirty="0">
                <a:solidFill>
                  <a:srgbClr val="231F20"/>
                </a:solidFill>
                <a:latin typeface="Montserrat"/>
                <a:cs typeface="Montserrat"/>
              </a:rPr>
              <a:t>seven</a:t>
            </a:r>
            <a:r>
              <a:rPr sz="1150" spc="-25" dirty="0">
                <a:solidFill>
                  <a:srgbClr val="231F20"/>
                </a:solidFill>
                <a:latin typeface="Montserrat"/>
                <a:cs typeface="Montserrat"/>
              </a:rPr>
              <a:t> </a:t>
            </a:r>
            <a:r>
              <a:rPr sz="1150" dirty="0">
                <a:solidFill>
                  <a:srgbClr val="231F20"/>
                </a:solidFill>
                <a:latin typeface="Montserrat"/>
                <a:cs typeface="Montserrat"/>
              </a:rPr>
              <a:t>grades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Pass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50" dirty="0">
                <a:solidFill>
                  <a:srgbClr val="231F20"/>
                </a:solidFill>
                <a:latin typeface="Montserrat"/>
                <a:cs typeface="Montserrat"/>
              </a:rPr>
              <a:t>2 </a:t>
            </a:r>
            <a:r>
              <a:rPr sz="1150" spc="-10" dirty="0">
                <a:solidFill>
                  <a:srgbClr val="231F20"/>
                </a:solidFill>
                <a:latin typeface="Montserrat"/>
                <a:cs typeface="Montserrat"/>
              </a:rPr>
              <a:t>Distinction*</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spc="-20" dirty="0">
                <a:solidFill>
                  <a:srgbClr val="231F20"/>
                </a:solidFill>
                <a:latin typeface="Montserrat"/>
                <a:cs typeface="Montserrat"/>
              </a:rPr>
              <a:t>Care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350" y="177355"/>
            <a:ext cx="7367905" cy="467995"/>
          </a:xfrm>
          <a:custGeom>
            <a:avLst/>
            <a:gdLst/>
            <a:ahLst/>
            <a:cxnLst/>
            <a:rect l="l" t="t" r="r" b="b"/>
            <a:pathLst>
              <a:path w="7367905" h="467995">
                <a:moveTo>
                  <a:pt x="7367295" y="0"/>
                </a:moveTo>
                <a:lnTo>
                  <a:pt x="0" y="0"/>
                </a:lnTo>
                <a:lnTo>
                  <a:pt x="0" y="467995"/>
                </a:lnTo>
                <a:lnTo>
                  <a:pt x="7367295" y="467995"/>
                </a:lnTo>
                <a:lnTo>
                  <a:pt x="7367295" y="0"/>
                </a:lnTo>
                <a:close/>
              </a:path>
            </a:pathLst>
          </a:custGeom>
          <a:solidFill>
            <a:srgbClr val="25408F"/>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520700">
              <a:lnSpc>
                <a:spcPct val="100000"/>
              </a:lnSpc>
              <a:spcBef>
                <a:spcPts val="100"/>
              </a:spcBef>
            </a:pPr>
            <a:r>
              <a:rPr dirty="0"/>
              <a:t>The</a:t>
            </a:r>
            <a:r>
              <a:rPr spc="-60" dirty="0"/>
              <a:t> </a:t>
            </a:r>
            <a:r>
              <a:rPr dirty="0"/>
              <a:t>Options</a:t>
            </a:r>
            <a:r>
              <a:rPr spc="-55" dirty="0"/>
              <a:t> </a:t>
            </a:r>
            <a:r>
              <a:rPr dirty="0"/>
              <a:t>Process</a:t>
            </a:r>
            <a:r>
              <a:rPr spc="-55" dirty="0"/>
              <a:t> </a:t>
            </a:r>
            <a:r>
              <a:rPr dirty="0"/>
              <a:t>and</a:t>
            </a:r>
            <a:r>
              <a:rPr spc="-55" dirty="0"/>
              <a:t> </a:t>
            </a:r>
            <a:r>
              <a:rPr spc="-10" dirty="0"/>
              <a:t>Pathways</a:t>
            </a:r>
          </a:p>
        </p:txBody>
      </p:sp>
      <p:sp>
        <p:nvSpPr>
          <p:cNvPr id="5" name="object 5"/>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object 4"/>
          <p:cNvSpPr txBox="1"/>
          <p:nvPr/>
        </p:nvSpPr>
        <p:spPr>
          <a:xfrm>
            <a:off x="347300" y="681105"/>
            <a:ext cx="6901180" cy="9576404"/>
          </a:xfrm>
          <a:prstGeom prst="rect">
            <a:avLst/>
          </a:prstGeom>
        </p:spPr>
        <p:txBody>
          <a:bodyPr vert="horz" wrap="square" lIns="0" tIns="12700" rIns="0" bIns="0" rtlCol="0">
            <a:spAutoFit/>
          </a:bodyPr>
          <a:lstStyle/>
          <a:p>
            <a:pPr marL="12700" marR="55244">
              <a:lnSpc>
                <a:spcPct val="121500"/>
              </a:lnSpc>
              <a:spcBef>
                <a:spcPts val="100"/>
              </a:spcBef>
            </a:pP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has</a:t>
            </a:r>
            <a:r>
              <a:rPr lang="en-GB" sz="1200" spc="-30" dirty="0">
                <a:solidFill>
                  <a:srgbClr val="231F20"/>
                </a:solidFill>
                <a:latin typeface="Montserrat"/>
                <a:cs typeface="Montserrat"/>
              </a:rPr>
              <a:t> </a:t>
            </a:r>
            <a:r>
              <a:rPr lang="en-GB" sz="1200" dirty="0">
                <a:solidFill>
                  <a:srgbClr val="231F20"/>
                </a:solidFill>
                <a:latin typeface="Montserrat"/>
                <a:cs typeface="Montserrat"/>
              </a:rPr>
              <a:t>worked</a:t>
            </a:r>
            <a:r>
              <a:rPr lang="en-GB" sz="1200" spc="-30" dirty="0">
                <a:solidFill>
                  <a:srgbClr val="231F20"/>
                </a:solidFill>
                <a:latin typeface="Montserrat"/>
                <a:cs typeface="Montserrat"/>
              </a:rPr>
              <a:t> </a:t>
            </a:r>
            <a:r>
              <a:rPr lang="en-GB" sz="1200" dirty="0">
                <a:solidFill>
                  <a:srgbClr val="231F20"/>
                </a:solidFill>
                <a:latin typeface="Montserrat"/>
                <a:cs typeface="Montserrat"/>
              </a:rPr>
              <a:t>hard</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30" dirty="0">
                <a:solidFill>
                  <a:srgbClr val="231F20"/>
                </a:solidFill>
                <a:latin typeface="Montserrat"/>
                <a:cs typeface="Montserrat"/>
              </a:rPr>
              <a:t> </a:t>
            </a:r>
            <a:r>
              <a:rPr lang="en-GB" sz="1200" dirty="0">
                <a:solidFill>
                  <a:srgbClr val="231F20"/>
                </a:solidFill>
                <a:latin typeface="Montserrat"/>
                <a:cs typeface="Montserrat"/>
              </a:rPr>
              <a:t>2</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suit</a:t>
            </a:r>
            <a:r>
              <a:rPr lang="en-GB" sz="1200" spc="-25" dirty="0">
                <a:solidFill>
                  <a:srgbClr val="231F20"/>
                </a:solidFill>
                <a:latin typeface="Montserrat"/>
                <a:cs typeface="Montserrat"/>
              </a:rPr>
              <a:t> </a:t>
            </a:r>
            <a:r>
              <a:rPr lang="en-GB" sz="1200" dirty="0">
                <a:solidFill>
                  <a:srgbClr val="231F20"/>
                </a:solidFill>
                <a:latin typeface="Montserrat"/>
                <a:cs typeface="Montserrat"/>
              </a:rPr>
              <a:t>all</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needs.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includes</a:t>
            </a:r>
            <a:r>
              <a:rPr lang="en-GB" sz="1200" spc="-30" dirty="0">
                <a:solidFill>
                  <a:srgbClr val="231F20"/>
                </a:solidFill>
                <a:latin typeface="Montserrat"/>
                <a:cs typeface="Montserrat"/>
              </a:rPr>
              <a:t> </a:t>
            </a:r>
            <a:r>
              <a:rPr lang="en-GB" sz="1200" dirty="0">
                <a:solidFill>
                  <a:srgbClr val="231F20"/>
                </a:solidFill>
                <a:latin typeface="Montserrat"/>
                <a:cs typeface="Montserrat"/>
              </a:rPr>
              <a:t>both</a:t>
            </a:r>
            <a:r>
              <a:rPr lang="en-GB" sz="1200" spc="-30"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traditional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courses.</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English</a:t>
            </a:r>
            <a:r>
              <a:rPr lang="en-GB" sz="1200" b="1" spc="5" dirty="0">
                <a:solidFill>
                  <a:srgbClr val="231F20"/>
                </a:solidFill>
                <a:latin typeface="Montserrat"/>
                <a:cs typeface="Montserrat"/>
              </a:rPr>
              <a:t> </a:t>
            </a:r>
            <a:r>
              <a:rPr lang="en-GB" sz="1200" b="1" spc="-10" dirty="0">
                <a:solidFill>
                  <a:srgbClr val="231F20"/>
                </a:solidFill>
                <a:latin typeface="Montserrat"/>
                <a:cs typeface="Montserrat"/>
              </a:rPr>
              <a:t>Baccalaureate</a:t>
            </a:r>
            <a:endParaRPr lang="en-GB" sz="1200" dirty="0">
              <a:latin typeface="Montserrat"/>
              <a:cs typeface="Montserrat"/>
            </a:endParaRPr>
          </a:p>
          <a:p>
            <a:pPr marL="12700" marR="22860">
              <a:lnSpc>
                <a:spcPct val="121500"/>
              </a:lnSpc>
            </a:pP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2010</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Government</a:t>
            </a:r>
            <a:r>
              <a:rPr lang="en-GB" sz="1200" spc="-25" dirty="0">
                <a:solidFill>
                  <a:srgbClr val="231F20"/>
                </a:solidFill>
                <a:latin typeface="Montserrat"/>
                <a:cs typeface="Montserrat"/>
              </a:rPr>
              <a:t> </a:t>
            </a:r>
            <a:r>
              <a:rPr lang="en-GB" sz="1200" dirty="0">
                <a:solidFill>
                  <a:srgbClr val="231F20"/>
                </a:solidFill>
                <a:latin typeface="Montserrat"/>
                <a:cs typeface="Montserrat"/>
              </a:rPr>
              <a:t>introduced</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0"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Baccalaureate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strongly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follow.</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involves</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studying</a:t>
            </a:r>
            <a:r>
              <a:rPr lang="en-GB" sz="1200" spc="-20" dirty="0">
                <a:solidFill>
                  <a:srgbClr val="231F20"/>
                </a:solidFill>
                <a:latin typeface="Montserrat"/>
                <a:cs typeface="Montserrat"/>
              </a:rPr>
              <a:t> </a:t>
            </a:r>
            <a:r>
              <a:rPr lang="en-GB" sz="1200" dirty="0">
                <a:solidFill>
                  <a:srgbClr val="231F20"/>
                </a:solidFill>
                <a:latin typeface="Montserrat"/>
                <a:cs typeface="Montserrat"/>
              </a:rPr>
              <a:t>five</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areas:</a:t>
            </a:r>
            <a:r>
              <a:rPr lang="en-GB" sz="1200" spc="-25"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Mathematics, </a:t>
            </a:r>
            <a:r>
              <a:rPr lang="en-GB" sz="1200" dirty="0">
                <a:solidFill>
                  <a:srgbClr val="231F20"/>
                </a:solidFill>
                <a:latin typeface="Montserrat"/>
                <a:cs typeface="Montserrat"/>
              </a:rPr>
              <a:t>Science,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5" dirty="0">
                <a:solidFill>
                  <a:srgbClr val="231F20"/>
                </a:solidFill>
                <a:latin typeface="Montserrat"/>
                <a:cs typeface="Montserrat"/>
              </a:rPr>
              <a:t> </a:t>
            </a:r>
            <a:r>
              <a:rPr lang="en-GB" sz="1200" dirty="0">
                <a:solidFill>
                  <a:srgbClr val="231F20"/>
                </a:solidFill>
                <a:latin typeface="Montserrat"/>
                <a:cs typeface="Montserrat"/>
              </a:rPr>
              <a:t>Modern</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Foreign</a:t>
            </a:r>
            <a:r>
              <a:rPr lang="en-GB" sz="1200" spc="-30" dirty="0">
                <a:solidFill>
                  <a:srgbClr val="231F20"/>
                </a:solidFill>
                <a:latin typeface="Montserrat"/>
                <a:cs typeface="Montserrat"/>
              </a:rPr>
              <a:t> </a:t>
            </a:r>
            <a:r>
              <a:rPr lang="en-GB" sz="1200" dirty="0">
                <a:solidFill>
                  <a:srgbClr val="231F20"/>
                </a:solidFill>
                <a:latin typeface="Montserrat"/>
                <a:cs typeface="Montserrat"/>
              </a:rPr>
              <a:t>Language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either</a:t>
            </a:r>
            <a:r>
              <a:rPr lang="en-GB" sz="1200" spc="-30" dirty="0">
                <a:solidFill>
                  <a:srgbClr val="231F20"/>
                </a:solidFill>
                <a:latin typeface="Montserrat"/>
                <a:cs typeface="Montserrat"/>
              </a:rPr>
              <a:t> </a:t>
            </a:r>
            <a:r>
              <a:rPr lang="en-GB" sz="1200" dirty="0">
                <a:solidFill>
                  <a:srgbClr val="231F20"/>
                </a:solidFill>
                <a:latin typeface="Montserrat"/>
                <a:cs typeface="Montserrat"/>
              </a:rPr>
              <a:t>Geography</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History.</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likely</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that </a:t>
            </a:r>
            <a:r>
              <a:rPr lang="en-GB" sz="1200" spc="-10" dirty="0">
                <a:solidFill>
                  <a:srgbClr val="231F20"/>
                </a:solidFill>
                <a:latin typeface="Montserrat"/>
                <a:cs typeface="Montserrat"/>
              </a:rPr>
              <a:t>successful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attainment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these</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15" dirty="0">
                <a:solidFill>
                  <a:srgbClr val="231F20"/>
                </a:solidFill>
                <a:latin typeface="Montserrat"/>
                <a:cs typeface="Montserrat"/>
              </a:rPr>
              <a:t> </a:t>
            </a:r>
            <a:r>
              <a:rPr lang="en-GB" sz="1200" dirty="0">
                <a:solidFill>
                  <a:srgbClr val="231F20"/>
                </a:solidFill>
                <a:latin typeface="Montserrat"/>
                <a:cs typeface="Montserrat"/>
              </a:rPr>
              <a:t>at</a:t>
            </a:r>
            <a:r>
              <a:rPr lang="en-GB" sz="1200" spc="-1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15" dirty="0">
                <a:solidFill>
                  <a:srgbClr val="231F20"/>
                </a:solidFill>
                <a:latin typeface="Montserrat"/>
                <a:cs typeface="Montserrat"/>
              </a:rPr>
              <a:t> 5 -9</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enhance</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application </a:t>
            </a: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wish</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go</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university</a:t>
            </a:r>
            <a:r>
              <a:rPr lang="en-GB" sz="1200" spc="-15" dirty="0">
                <a:solidFill>
                  <a:srgbClr val="231F20"/>
                </a:solidFill>
                <a:latin typeface="Montserrat"/>
                <a:cs typeface="Montserrat"/>
              </a:rPr>
              <a:t> </a:t>
            </a:r>
            <a:r>
              <a:rPr lang="en-GB" sz="1200" dirty="0">
                <a:solidFill>
                  <a:srgbClr val="231F20"/>
                </a:solidFill>
                <a:latin typeface="Montserrat"/>
                <a:cs typeface="Montserrat"/>
              </a:rPr>
              <a:t>and</a:t>
            </a:r>
            <a:r>
              <a:rPr lang="en-GB" sz="1200" spc="-1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recognised</a:t>
            </a:r>
            <a:r>
              <a:rPr lang="en-GB" sz="1200" spc="-15" dirty="0">
                <a:solidFill>
                  <a:srgbClr val="231F20"/>
                </a:solidFill>
                <a:latin typeface="Montserrat"/>
                <a:cs typeface="Montserrat"/>
              </a:rPr>
              <a:t> </a:t>
            </a:r>
            <a:r>
              <a:rPr lang="en-GB" sz="1200" dirty="0">
                <a:solidFill>
                  <a:srgbClr val="231F20"/>
                </a:solidFill>
                <a:latin typeface="Montserrat"/>
                <a:cs typeface="Montserrat"/>
              </a:rPr>
              <a:t>by</a:t>
            </a:r>
            <a:r>
              <a:rPr lang="en-GB" sz="1200" spc="-15" dirty="0">
                <a:solidFill>
                  <a:srgbClr val="231F20"/>
                </a:solidFill>
                <a:latin typeface="Montserrat"/>
                <a:cs typeface="Montserrat"/>
              </a:rPr>
              <a:t> </a:t>
            </a:r>
            <a:r>
              <a:rPr lang="en-GB" sz="1200" dirty="0">
                <a:solidFill>
                  <a:srgbClr val="231F20"/>
                </a:solidFill>
                <a:latin typeface="Montserrat"/>
                <a:cs typeface="Montserrat"/>
              </a:rPr>
              <a:t>employers.</a:t>
            </a:r>
            <a:r>
              <a:rPr lang="en-GB" sz="1200" spc="28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Academy therefore</a:t>
            </a:r>
            <a:r>
              <a:rPr lang="en-GB" sz="1200" spc="-40" dirty="0">
                <a:solidFill>
                  <a:srgbClr val="231F20"/>
                </a:solidFill>
                <a:latin typeface="Montserrat"/>
                <a:cs typeface="Montserrat"/>
              </a:rPr>
              <a:t> </a:t>
            </a:r>
            <a:r>
              <a:rPr lang="en-GB" sz="1200" dirty="0">
                <a:solidFill>
                  <a:srgbClr val="231F20"/>
                </a:solidFill>
                <a:latin typeface="Montserrat"/>
                <a:cs typeface="Montserrat"/>
              </a:rPr>
              <a:t>encourages</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40" dirty="0">
                <a:solidFill>
                  <a:srgbClr val="231F20"/>
                </a:solidFill>
                <a:latin typeface="Montserrat"/>
                <a:cs typeface="Montserrat"/>
              </a:rPr>
              <a:t> </a:t>
            </a:r>
            <a:r>
              <a:rPr lang="en-GB" sz="1200" dirty="0">
                <a:solidFill>
                  <a:srgbClr val="231F20"/>
                </a:solidFill>
                <a:latin typeface="Montserrat"/>
                <a:cs typeface="Montserrat"/>
              </a:rPr>
              <a:t>where</a:t>
            </a:r>
            <a:r>
              <a:rPr lang="en-GB" sz="1200" spc="-35" dirty="0">
                <a:solidFill>
                  <a:srgbClr val="231F20"/>
                </a:solidFill>
                <a:latin typeface="Montserrat"/>
                <a:cs typeface="Montserrat"/>
              </a:rPr>
              <a:t> </a:t>
            </a:r>
            <a:r>
              <a:rPr lang="en-GB" sz="1200" dirty="0">
                <a:solidFill>
                  <a:srgbClr val="231F20"/>
                </a:solidFill>
                <a:latin typeface="Montserrat"/>
                <a:cs typeface="Montserrat"/>
              </a:rPr>
              <a:t>appropriate,</a:t>
            </a:r>
            <a:r>
              <a:rPr lang="en-GB" sz="1200" spc="-40"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dirty="0">
                <a:solidFill>
                  <a:srgbClr val="231F20"/>
                </a:solidFill>
                <a:latin typeface="Montserrat"/>
                <a:cs typeface="Montserrat"/>
              </a:rPr>
              <a:t>this</a:t>
            </a:r>
            <a:r>
              <a:rPr lang="en-GB" sz="1200" spc="-4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5" dirty="0">
                <a:solidFill>
                  <a:srgbClr val="231F20"/>
                </a:solidFill>
                <a:latin typeface="Montserrat"/>
                <a:cs typeface="Montserrat"/>
              </a:rPr>
              <a:t> </a:t>
            </a:r>
            <a:r>
              <a:rPr lang="en-GB" sz="1200" dirty="0">
                <a:solidFill>
                  <a:srgbClr val="231F20"/>
                </a:solidFill>
                <a:latin typeface="Montserrat"/>
                <a:cs typeface="Montserrat"/>
              </a:rPr>
              <a:t>via</a:t>
            </a:r>
            <a:r>
              <a:rPr lang="en-GB" sz="1200" spc="-40" dirty="0">
                <a:solidFill>
                  <a:srgbClr val="231F20"/>
                </a:solidFill>
                <a:latin typeface="Montserrat"/>
                <a:cs typeface="Montserrat"/>
              </a:rPr>
              <a:t> </a:t>
            </a:r>
            <a:r>
              <a:rPr lang="en-GB" sz="1200" spc="-25" dirty="0">
                <a:solidFill>
                  <a:srgbClr val="231F20"/>
                </a:solidFill>
                <a:latin typeface="Montserrat"/>
                <a:cs typeface="Montserrat"/>
              </a:rPr>
              <a:t>the </a:t>
            </a:r>
            <a:r>
              <a:rPr lang="en-GB" sz="1200" dirty="0">
                <a:solidFill>
                  <a:srgbClr val="231F20"/>
                </a:solidFill>
                <a:latin typeface="Montserrat"/>
                <a:cs typeface="Montserrat"/>
              </a:rPr>
              <a:t>curriculum</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pathway</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also</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5"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20" dirty="0">
                <a:solidFill>
                  <a:srgbClr val="231F20"/>
                </a:solidFill>
                <a:latin typeface="Montserrat"/>
                <a:cs typeface="Montserrat"/>
              </a:rPr>
              <a:t> </a:t>
            </a:r>
            <a:r>
              <a:rPr lang="en-GB" sz="1200" dirty="0">
                <a:solidFill>
                  <a:srgbClr val="231F20"/>
                </a:solidFill>
                <a:latin typeface="Montserrat"/>
                <a:cs typeface="Montserrat"/>
              </a:rPr>
              <a:t>of</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students.</a:t>
            </a:r>
            <a:endParaRPr lang="en-GB" sz="1200" dirty="0">
              <a:latin typeface="Montserrat"/>
              <a:cs typeface="Montserrat"/>
            </a:endParaRPr>
          </a:p>
          <a:p>
            <a:pPr>
              <a:lnSpc>
                <a:spcPct val="100000"/>
              </a:lnSpc>
              <a:spcBef>
                <a:spcPts val="550"/>
              </a:spcBef>
            </a:pPr>
            <a:r>
              <a:rPr lang="en-GB" sz="800" dirty="0">
                <a:latin typeface="Montserrat"/>
                <a:cs typeface="Montserrat"/>
              </a:rPr>
              <a:t> </a:t>
            </a:r>
          </a:p>
          <a:p>
            <a:pPr marL="12700">
              <a:lnSpc>
                <a:spcPct val="100000"/>
              </a:lnSpc>
            </a:pPr>
            <a:r>
              <a:rPr lang="en-GB" sz="1200" b="1" dirty="0">
                <a:solidFill>
                  <a:srgbClr val="231F20"/>
                </a:solidFill>
                <a:latin typeface="Montserrat"/>
                <a:cs typeface="Montserrat"/>
              </a:rPr>
              <a:t>BTEC</a:t>
            </a:r>
            <a:r>
              <a:rPr lang="en-GB" sz="1200" b="1" spc="-35" dirty="0">
                <a:solidFill>
                  <a:srgbClr val="231F20"/>
                </a:solidFill>
                <a:latin typeface="Montserrat"/>
                <a:cs typeface="Montserrat"/>
              </a:rPr>
              <a:t> </a:t>
            </a:r>
            <a:r>
              <a:rPr lang="en-GB" sz="1250" b="1" i="1" dirty="0">
                <a:solidFill>
                  <a:srgbClr val="231F20"/>
                </a:solidFill>
                <a:latin typeface="Montserrat"/>
                <a:cs typeface="Montserrat"/>
              </a:rPr>
              <a:t>–</a:t>
            </a:r>
            <a:r>
              <a:rPr lang="en-GB" sz="1250" b="1" i="1" spc="-30" dirty="0">
                <a:solidFill>
                  <a:srgbClr val="231F20"/>
                </a:solidFill>
                <a:latin typeface="Montserrat"/>
                <a:cs typeface="Montserrat"/>
              </a:rPr>
              <a:t> </a:t>
            </a:r>
            <a:r>
              <a:rPr lang="en-GB" sz="1250" b="1" i="1" spc="-20" dirty="0">
                <a:solidFill>
                  <a:srgbClr val="231F20"/>
                </a:solidFill>
                <a:latin typeface="Montserrat"/>
                <a:cs typeface="Montserrat"/>
              </a:rPr>
              <a:t>This</a:t>
            </a:r>
            <a:r>
              <a:rPr lang="en-GB" sz="1250" b="1" i="1" spc="-30" dirty="0">
                <a:solidFill>
                  <a:srgbClr val="231F20"/>
                </a:solidFill>
                <a:latin typeface="Montserrat"/>
                <a:cs typeface="Montserrat"/>
              </a:rPr>
              <a:t> </a:t>
            </a:r>
            <a:r>
              <a:rPr lang="en-GB" sz="1250" b="1" i="1" dirty="0">
                <a:solidFill>
                  <a:srgbClr val="231F20"/>
                </a:solidFill>
                <a:latin typeface="Montserrat"/>
                <a:cs typeface="Montserrat"/>
              </a:rPr>
              <a:t>is</a:t>
            </a:r>
            <a:r>
              <a:rPr lang="en-GB" sz="1250" b="1" i="1" spc="-30" dirty="0">
                <a:solidFill>
                  <a:srgbClr val="231F20"/>
                </a:solidFill>
                <a:latin typeface="Montserrat"/>
                <a:cs typeface="Montserrat"/>
              </a:rPr>
              <a:t> </a:t>
            </a:r>
            <a:r>
              <a:rPr lang="en-GB" sz="1250" b="1" i="1" spc="-135" dirty="0">
                <a:solidFill>
                  <a:srgbClr val="231F20"/>
                </a:solidFill>
                <a:latin typeface="Montserrat"/>
                <a:cs typeface="Montserrat"/>
              </a:rPr>
              <a:t>a</a:t>
            </a:r>
            <a:r>
              <a:rPr lang="en-GB" sz="1250" b="1" i="1" spc="-15" dirty="0">
                <a:solidFill>
                  <a:srgbClr val="231F20"/>
                </a:solidFill>
                <a:latin typeface="Montserrat"/>
                <a:cs typeface="Montserrat"/>
              </a:rPr>
              <a:t> </a:t>
            </a:r>
            <a:r>
              <a:rPr lang="en-GB" sz="1250" b="1" i="1" spc="-55" dirty="0">
                <a:solidFill>
                  <a:srgbClr val="231F20"/>
                </a:solidFill>
                <a:latin typeface="Montserrat"/>
                <a:cs typeface="Montserrat"/>
              </a:rPr>
              <a:t>national</a:t>
            </a:r>
            <a:r>
              <a:rPr lang="en-GB" sz="1250" b="1" i="1" spc="-30" dirty="0">
                <a:solidFill>
                  <a:srgbClr val="231F20"/>
                </a:solidFill>
                <a:latin typeface="Montserrat"/>
                <a:cs typeface="Montserrat"/>
              </a:rPr>
              <a:t> </a:t>
            </a:r>
            <a:r>
              <a:rPr lang="en-GB" sz="1250" b="1" i="1" spc="-50" dirty="0">
                <a:solidFill>
                  <a:srgbClr val="231F20"/>
                </a:solidFill>
                <a:latin typeface="Montserrat"/>
                <a:cs typeface="Montserrat"/>
              </a:rPr>
              <a:t>vocational</a:t>
            </a:r>
            <a:r>
              <a:rPr lang="en-GB" sz="1250" b="1" i="1" spc="-30" dirty="0">
                <a:solidFill>
                  <a:srgbClr val="231F20"/>
                </a:solidFill>
                <a:latin typeface="Montserrat"/>
                <a:cs typeface="Montserrat"/>
              </a:rPr>
              <a:t> </a:t>
            </a:r>
            <a:r>
              <a:rPr lang="en-GB" sz="1250" b="1" i="1" spc="-10" dirty="0">
                <a:solidFill>
                  <a:srgbClr val="231F20"/>
                </a:solidFill>
                <a:latin typeface="Montserrat"/>
                <a:cs typeface="Montserrat"/>
              </a:rPr>
              <a:t>qualification.</a:t>
            </a:r>
            <a:endParaRPr lang="en-GB" sz="1250" dirty="0">
              <a:latin typeface="Montserrat"/>
              <a:cs typeface="Montserrat"/>
            </a:endParaRPr>
          </a:p>
          <a:p>
            <a:pPr marL="12700" marR="191135">
              <a:lnSpc>
                <a:spcPts val="1750"/>
              </a:lnSpc>
              <a:spcBef>
                <a:spcPts val="100"/>
              </a:spcBef>
            </a:pP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recognises</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competence</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work</a:t>
            </a:r>
            <a:r>
              <a:rPr lang="en-GB" sz="1200" spc="-30" dirty="0">
                <a:solidFill>
                  <a:srgbClr val="231F20"/>
                </a:solidFill>
                <a:latin typeface="Montserrat"/>
                <a:cs typeface="Montserrat"/>
              </a:rPr>
              <a:t> </a:t>
            </a:r>
            <a:r>
              <a:rPr lang="en-GB" sz="1200" dirty="0">
                <a:solidFill>
                  <a:srgbClr val="231F20"/>
                </a:solidFill>
                <a:latin typeface="Montserrat"/>
                <a:cs typeface="Montserrat"/>
              </a:rPr>
              <a:t>related</a:t>
            </a:r>
            <a:r>
              <a:rPr lang="en-GB" sz="1200" spc="-30" dirty="0">
                <a:solidFill>
                  <a:srgbClr val="231F20"/>
                </a:solidFill>
                <a:latin typeface="Montserrat"/>
                <a:cs typeface="Montserrat"/>
              </a:rPr>
              <a:t> </a:t>
            </a:r>
            <a:r>
              <a:rPr lang="en-GB" sz="1200" dirty="0">
                <a:solidFill>
                  <a:srgbClr val="231F20"/>
                </a:solidFill>
                <a:latin typeface="Montserrat"/>
                <a:cs typeface="Montserrat"/>
              </a:rPr>
              <a:t>area.</a:t>
            </a:r>
            <a:r>
              <a:rPr lang="en-GB" sz="1200" spc="254" dirty="0">
                <a:solidFill>
                  <a:srgbClr val="231F20"/>
                </a:solidFill>
                <a:latin typeface="Montserrat"/>
                <a:cs typeface="Montserrat"/>
              </a:rPr>
              <a:t> </a:t>
            </a:r>
            <a:r>
              <a:rPr lang="en-GB" sz="1200" spc="-10" dirty="0">
                <a:solidFill>
                  <a:srgbClr val="231F20"/>
                </a:solidFill>
                <a:latin typeface="Montserrat"/>
                <a:cs typeface="Montserrat"/>
              </a:rPr>
              <a:t>Assessment</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is </a:t>
            </a:r>
            <a:r>
              <a:rPr lang="en-GB" sz="1200" dirty="0">
                <a:solidFill>
                  <a:srgbClr val="231F20"/>
                </a:solidFill>
                <a:latin typeface="Montserrat"/>
                <a:cs typeface="Montserrat"/>
              </a:rPr>
              <a:t>largely</a:t>
            </a:r>
            <a:r>
              <a:rPr lang="en-GB" sz="1200" spc="-35" dirty="0">
                <a:solidFill>
                  <a:srgbClr val="231F20"/>
                </a:solidFill>
                <a:latin typeface="Montserrat"/>
                <a:cs typeface="Montserrat"/>
              </a:rPr>
              <a:t> </a:t>
            </a:r>
            <a:r>
              <a:rPr lang="en-GB" sz="1200" dirty="0">
                <a:solidFill>
                  <a:srgbClr val="231F20"/>
                </a:solidFill>
                <a:latin typeface="Montserrat"/>
                <a:cs typeface="Montserrat"/>
              </a:rPr>
              <a:t>through</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internally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0" dirty="0">
                <a:solidFill>
                  <a:srgbClr val="231F20"/>
                </a:solidFill>
                <a:latin typeface="Montserrat"/>
                <a:cs typeface="Montserrat"/>
              </a:rPr>
              <a:t> </a:t>
            </a:r>
            <a:r>
              <a:rPr lang="en-GB" sz="1200" dirty="0">
                <a:solidFill>
                  <a:srgbClr val="231F20"/>
                </a:solidFill>
                <a:latin typeface="Montserrat"/>
                <a:cs typeface="Montserrat"/>
              </a:rPr>
              <a:t>units,</a:t>
            </a:r>
            <a:r>
              <a:rPr lang="en-GB" sz="1200" spc="-30" dirty="0">
                <a:solidFill>
                  <a:srgbClr val="231F20"/>
                </a:solidFill>
                <a:latin typeface="Montserrat"/>
                <a:cs typeface="Montserrat"/>
              </a:rPr>
              <a:t> </a:t>
            </a:r>
            <a:r>
              <a:rPr lang="en-GB" sz="1200" dirty="0">
                <a:solidFill>
                  <a:srgbClr val="231F20"/>
                </a:solidFill>
                <a:latin typeface="Montserrat"/>
                <a:cs typeface="Montserrat"/>
              </a:rPr>
              <a:t>which</a:t>
            </a:r>
            <a:r>
              <a:rPr lang="en-GB" sz="1200" spc="-30"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moderated,</a:t>
            </a:r>
            <a:r>
              <a:rPr lang="en-GB" sz="1200" spc="-30" dirty="0">
                <a:solidFill>
                  <a:srgbClr val="231F20"/>
                </a:solidFill>
                <a:latin typeface="Montserrat"/>
                <a:cs typeface="Montserrat"/>
              </a:rPr>
              <a:t> </a:t>
            </a:r>
            <a:r>
              <a:rPr lang="en-GB" sz="1200" dirty="0">
                <a:solidFill>
                  <a:srgbClr val="231F20"/>
                </a:solidFill>
                <a:latin typeface="Montserrat"/>
                <a:cs typeface="Montserrat"/>
              </a:rPr>
              <a:t>together</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with </a:t>
            </a:r>
            <a:r>
              <a:rPr lang="en-GB" sz="1200" dirty="0">
                <a:solidFill>
                  <a:srgbClr val="231F20"/>
                </a:solidFill>
                <a:latin typeface="Montserrat"/>
                <a:cs typeface="Montserrat"/>
              </a:rPr>
              <a:t>an</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5"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5" dirty="0">
                <a:solidFill>
                  <a:srgbClr val="231F20"/>
                </a:solidFill>
                <a:latin typeface="Montserrat"/>
                <a:cs typeface="Montserrat"/>
              </a:rPr>
              <a:t> </a:t>
            </a:r>
            <a:r>
              <a:rPr lang="en-GB" sz="1200" dirty="0">
                <a:solidFill>
                  <a:srgbClr val="231F20"/>
                </a:solidFill>
                <a:latin typeface="Montserrat"/>
                <a:cs typeface="Montserrat"/>
              </a:rPr>
              <a:t>exam.</a:t>
            </a:r>
            <a:r>
              <a:rPr lang="en-GB" sz="1200" spc="-35" dirty="0">
                <a:solidFill>
                  <a:srgbClr val="231F20"/>
                </a:solidFill>
                <a:latin typeface="Montserrat"/>
                <a:cs typeface="Montserrat"/>
              </a:rPr>
              <a:t> </a:t>
            </a:r>
            <a:r>
              <a:rPr lang="en-GB" sz="1200" dirty="0">
                <a:solidFill>
                  <a:srgbClr val="231F20"/>
                </a:solidFill>
                <a:latin typeface="Montserrat"/>
                <a:cs typeface="Montserrat"/>
              </a:rPr>
              <a:t>These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5"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dirty="0">
                <a:solidFill>
                  <a:srgbClr val="231F20"/>
                </a:solidFill>
                <a:latin typeface="Montserrat"/>
                <a:cs typeface="Montserrat"/>
              </a:rPr>
              <a:t>more</a:t>
            </a:r>
            <a:r>
              <a:rPr lang="en-GB" sz="1200" spc="-35" dirty="0">
                <a:solidFill>
                  <a:srgbClr val="231F20"/>
                </a:solidFill>
                <a:latin typeface="Montserrat"/>
                <a:cs typeface="Montserrat"/>
              </a:rPr>
              <a:t> </a:t>
            </a:r>
            <a:r>
              <a:rPr lang="en-GB" sz="1200" dirty="0">
                <a:solidFill>
                  <a:srgbClr val="231F20"/>
                </a:solidFill>
                <a:latin typeface="Montserrat"/>
                <a:cs typeface="Montserrat"/>
              </a:rPr>
              <a:t>practical</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spc="-25" dirty="0">
                <a:solidFill>
                  <a:srgbClr val="231F20"/>
                </a:solidFill>
                <a:latin typeface="Montserrat"/>
                <a:cs typeface="Montserrat"/>
              </a:rPr>
              <a:t>an </a:t>
            </a:r>
            <a:r>
              <a:rPr lang="en-GB" sz="1200" dirty="0">
                <a:solidFill>
                  <a:srgbClr val="231F20"/>
                </a:solidFill>
                <a:latin typeface="Montserrat"/>
                <a:cs typeface="Montserrat"/>
              </a:rPr>
              <a:t>award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equivalent</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GCSE.</a:t>
            </a:r>
            <a:endParaRPr lang="en-GB" sz="1200" dirty="0">
              <a:latin typeface="Montserrat"/>
              <a:cs typeface="Montserrat"/>
            </a:endParaRPr>
          </a:p>
          <a:p>
            <a:pPr>
              <a:lnSpc>
                <a:spcPct val="100000"/>
              </a:lnSpc>
              <a:spcBef>
                <a:spcPts val="190"/>
              </a:spcBef>
            </a:pPr>
            <a:endParaRPr lang="en-GB" sz="700" dirty="0">
              <a:latin typeface="Montserrat"/>
              <a:cs typeface="Montserrat"/>
            </a:endParaRPr>
          </a:p>
          <a:p>
            <a:pPr marL="12700" marR="343535" indent="-635">
              <a:lnSpc>
                <a:spcPct val="116599"/>
              </a:lnSpc>
            </a:pPr>
            <a:r>
              <a:rPr lang="en-GB" sz="1200" b="1" dirty="0">
                <a:solidFill>
                  <a:srgbClr val="231F20"/>
                </a:solidFill>
                <a:latin typeface="Montserrat"/>
                <a:cs typeface="Montserrat"/>
              </a:rPr>
              <a:t>GCSE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10" dirty="0">
                <a:solidFill>
                  <a:srgbClr val="231F20"/>
                </a:solidFill>
                <a:latin typeface="Montserrat"/>
                <a:cs typeface="Montserrat"/>
              </a:rPr>
              <a:t> </a:t>
            </a:r>
            <a:r>
              <a:rPr lang="en-GB" sz="1250" b="1" i="1" spc="-25" dirty="0">
                <a:solidFill>
                  <a:srgbClr val="231F20"/>
                </a:solidFill>
                <a:latin typeface="Montserrat"/>
                <a:cs typeface="Montserrat"/>
              </a:rPr>
              <a:t>These</a:t>
            </a:r>
            <a:r>
              <a:rPr lang="en-GB" sz="1250" b="1" i="1" spc="-20" dirty="0">
                <a:solidFill>
                  <a:srgbClr val="231F20"/>
                </a:solidFill>
                <a:latin typeface="Montserrat"/>
                <a:cs typeface="Montserrat"/>
              </a:rPr>
              <a:t> </a:t>
            </a:r>
            <a:r>
              <a:rPr lang="en-GB" sz="1250" b="1" i="1" spc="-65" dirty="0">
                <a:solidFill>
                  <a:srgbClr val="231F20"/>
                </a:solidFill>
                <a:latin typeface="Montserrat"/>
                <a:cs typeface="Montserrat"/>
              </a:rPr>
              <a:t>are</a:t>
            </a:r>
            <a:r>
              <a:rPr lang="en-GB" sz="1250" b="1" i="1" spc="-20" dirty="0">
                <a:solidFill>
                  <a:srgbClr val="231F20"/>
                </a:solidFill>
                <a:latin typeface="Montserrat"/>
                <a:cs typeface="Montserrat"/>
              </a:rPr>
              <a:t> the </a:t>
            </a:r>
            <a:r>
              <a:rPr lang="en-GB" sz="1250" b="1" i="1" spc="-45" dirty="0">
                <a:solidFill>
                  <a:srgbClr val="231F20"/>
                </a:solidFill>
                <a:latin typeface="Montserrat"/>
                <a:cs typeface="Montserrat"/>
              </a:rPr>
              <a:t>traditional</a:t>
            </a:r>
            <a:r>
              <a:rPr lang="en-GB" sz="1250" b="1" i="1" spc="-20" dirty="0">
                <a:solidFill>
                  <a:srgbClr val="231F20"/>
                </a:solidFill>
                <a:latin typeface="Montserrat"/>
                <a:cs typeface="Montserrat"/>
              </a:rPr>
              <a:t> </a:t>
            </a:r>
            <a:r>
              <a:rPr lang="en-GB" sz="1250" b="1" i="1" spc="-55" dirty="0">
                <a:solidFill>
                  <a:srgbClr val="231F20"/>
                </a:solidFill>
                <a:latin typeface="Montserrat"/>
                <a:cs typeface="Montserrat"/>
              </a:rPr>
              <a:t>examinations</a:t>
            </a:r>
            <a:r>
              <a:rPr lang="en-GB" sz="1250" b="1" i="1" spc="-25" dirty="0">
                <a:solidFill>
                  <a:srgbClr val="231F20"/>
                </a:solidFill>
                <a:latin typeface="Montserrat"/>
                <a:cs typeface="Montserrat"/>
              </a:rPr>
              <a:t> </a:t>
            </a:r>
            <a:r>
              <a:rPr lang="en-GB" sz="1250" b="1" i="1" spc="-45" dirty="0">
                <a:solidFill>
                  <a:srgbClr val="231F20"/>
                </a:solidFill>
                <a:latin typeface="Montserrat"/>
                <a:cs typeface="Montserrat"/>
              </a:rPr>
              <a:t>known</a:t>
            </a:r>
            <a:r>
              <a:rPr lang="en-GB" sz="1250" b="1" i="1" spc="-20" dirty="0">
                <a:solidFill>
                  <a:srgbClr val="231F20"/>
                </a:solidFill>
                <a:latin typeface="Montserrat"/>
                <a:cs typeface="Montserrat"/>
              </a:rPr>
              <a:t> </a:t>
            </a:r>
            <a:r>
              <a:rPr lang="en-GB" sz="1250" b="1" i="1" spc="-80" dirty="0">
                <a:solidFill>
                  <a:srgbClr val="231F20"/>
                </a:solidFill>
                <a:latin typeface="Montserrat"/>
                <a:cs typeface="Montserrat"/>
              </a:rPr>
              <a:t>as</a:t>
            </a:r>
            <a:r>
              <a:rPr lang="en-GB" sz="1250" b="1" i="1" spc="-15" dirty="0">
                <a:solidFill>
                  <a:srgbClr val="231F20"/>
                </a:solidFill>
                <a:latin typeface="Montserrat"/>
                <a:cs typeface="Montserrat"/>
              </a:rPr>
              <a:t> </a:t>
            </a:r>
            <a:r>
              <a:rPr lang="en-GB" sz="1250" b="1" i="1" spc="-20" dirty="0">
                <a:solidFill>
                  <a:srgbClr val="231F20"/>
                </a:solidFill>
                <a:latin typeface="Montserrat"/>
                <a:cs typeface="Montserrat"/>
              </a:rPr>
              <a:t>the </a:t>
            </a:r>
            <a:r>
              <a:rPr lang="en-GB" sz="1250" b="1" i="1" spc="-40" dirty="0">
                <a:solidFill>
                  <a:srgbClr val="231F20"/>
                </a:solidFill>
                <a:latin typeface="Montserrat"/>
                <a:cs typeface="Montserrat"/>
              </a:rPr>
              <a:t>General</a:t>
            </a:r>
            <a:r>
              <a:rPr lang="en-GB" sz="1250" b="1" i="1" spc="-20" dirty="0">
                <a:solidFill>
                  <a:srgbClr val="231F20"/>
                </a:solidFill>
                <a:latin typeface="Montserrat"/>
                <a:cs typeface="Montserrat"/>
              </a:rPr>
              <a:t> </a:t>
            </a:r>
            <a:r>
              <a:rPr lang="en-GB" sz="1250" b="1" i="1" spc="-35" dirty="0">
                <a:solidFill>
                  <a:srgbClr val="231F20"/>
                </a:solidFill>
                <a:latin typeface="Montserrat"/>
                <a:cs typeface="Montserrat"/>
              </a:rPr>
              <a:t>Certificate</a:t>
            </a:r>
            <a:r>
              <a:rPr lang="en-GB" sz="1250" b="1" i="1" spc="-20" dirty="0">
                <a:solidFill>
                  <a:srgbClr val="231F20"/>
                </a:solidFill>
                <a:latin typeface="Montserrat"/>
                <a:cs typeface="Montserrat"/>
              </a:rPr>
              <a:t> </a:t>
            </a:r>
            <a:r>
              <a:rPr lang="en-GB" sz="1250" b="1" i="1" spc="-25" dirty="0">
                <a:solidFill>
                  <a:srgbClr val="231F20"/>
                </a:solidFill>
                <a:latin typeface="Montserrat"/>
                <a:cs typeface="Montserrat"/>
              </a:rPr>
              <a:t>of </a:t>
            </a:r>
            <a:r>
              <a:rPr lang="en-GB" sz="1250" b="1" i="1" spc="-40" dirty="0">
                <a:solidFill>
                  <a:srgbClr val="231F20"/>
                </a:solidFill>
                <a:latin typeface="Montserrat"/>
                <a:cs typeface="Montserrat"/>
              </a:rPr>
              <a:t>Secondary</a:t>
            </a:r>
            <a:r>
              <a:rPr lang="en-GB" sz="1250" b="1" i="1" spc="-25" dirty="0">
                <a:solidFill>
                  <a:srgbClr val="231F20"/>
                </a:solidFill>
                <a:latin typeface="Montserrat"/>
                <a:cs typeface="Montserrat"/>
              </a:rPr>
              <a:t> </a:t>
            </a:r>
            <a:r>
              <a:rPr lang="en-GB" sz="1250" b="1" i="1" spc="-10" dirty="0">
                <a:solidFill>
                  <a:srgbClr val="231F20"/>
                </a:solidFill>
                <a:latin typeface="Montserrat"/>
                <a:cs typeface="Montserrat"/>
              </a:rPr>
              <a:t>Education.</a:t>
            </a:r>
            <a:endParaRPr lang="en-GB" sz="1250" dirty="0">
              <a:latin typeface="Montserrat"/>
              <a:cs typeface="Montserrat"/>
            </a:endParaRPr>
          </a:p>
          <a:p>
            <a:pPr marL="12700" marR="5080">
              <a:lnSpc>
                <a:spcPts val="1750"/>
              </a:lnSpc>
              <a:spcBef>
                <a:spcPts val="100"/>
              </a:spcBef>
            </a:pPr>
            <a:r>
              <a:rPr lang="en-GB" sz="1200" spc="-10" dirty="0">
                <a:solidFill>
                  <a:srgbClr val="231F20"/>
                </a:solidFill>
                <a:latin typeface="Montserrat"/>
                <a:cs typeface="Montserrat"/>
              </a:rPr>
              <a:t>Assessment</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1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15" dirty="0">
                <a:solidFill>
                  <a:srgbClr val="231F20"/>
                </a:solidFill>
                <a:latin typeface="Montserrat"/>
                <a:cs typeface="Montserrat"/>
              </a:rPr>
              <a:t> </a:t>
            </a:r>
            <a:r>
              <a:rPr lang="en-GB" sz="1200" dirty="0">
                <a:solidFill>
                  <a:srgbClr val="231F20"/>
                </a:solidFill>
                <a:latin typeface="Montserrat"/>
                <a:cs typeface="Montserrat"/>
              </a:rPr>
              <a:t>now</a:t>
            </a:r>
            <a:r>
              <a:rPr lang="en-GB" sz="1200" spc="-15" dirty="0">
                <a:solidFill>
                  <a:srgbClr val="231F20"/>
                </a:solidFill>
                <a:latin typeface="Montserrat"/>
                <a:cs typeface="Montserrat"/>
              </a:rPr>
              <a:t> l</a:t>
            </a:r>
            <a:r>
              <a:rPr lang="en-GB" sz="1200" dirty="0">
                <a:solidFill>
                  <a:srgbClr val="231F20"/>
                </a:solidFill>
                <a:latin typeface="Montserrat"/>
                <a:cs typeface="Montserrat"/>
              </a:rPr>
              <a:t>inear.</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means</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examinations</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and </a:t>
            </a:r>
            <a:r>
              <a:rPr lang="en-GB" sz="1200" dirty="0">
                <a:solidFill>
                  <a:srgbClr val="231F20"/>
                </a:solidFill>
                <a:latin typeface="Montserrat"/>
                <a:cs typeface="Montserrat"/>
              </a:rPr>
              <a:t>submission</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marks</a:t>
            </a:r>
            <a:r>
              <a:rPr lang="en-GB" sz="1200" spc="-30" dirty="0">
                <a:solidFill>
                  <a:srgbClr val="231F20"/>
                </a:solidFill>
                <a:latin typeface="Montserrat"/>
                <a:cs typeface="Montserrat"/>
              </a:rPr>
              <a:t> </a:t>
            </a:r>
            <a:r>
              <a:rPr lang="en-GB" sz="1200" dirty="0">
                <a:solidFill>
                  <a:srgbClr val="231F20"/>
                </a:solidFill>
                <a:latin typeface="Montserrat"/>
                <a:cs typeface="Montserrat"/>
              </a:rPr>
              <a:t>happen</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60" dirty="0">
                <a:solidFill>
                  <a:srgbClr val="231F20"/>
                </a:solidFill>
                <a:latin typeface="Montserrat"/>
                <a:cs typeface="Montserrat"/>
              </a:rPr>
              <a:t> </a:t>
            </a:r>
            <a:r>
              <a:rPr lang="en-GB" sz="1200" dirty="0">
                <a:solidFill>
                  <a:srgbClr val="231F20"/>
                </a:solidFill>
                <a:latin typeface="Montserrat"/>
                <a:cs typeface="Montserrat"/>
              </a:rPr>
              <a:t>Some</a:t>
            </a:r>
            <a:r>
              <a:rPr lang="en-GB" sz="1200" spc="-25" dirty="0">
                <a:solidFill>
                  <a:srgbClr val="231F20"/>
                </a:solidFill>
                <a:latin typeface="Montserrat"/>
                <a:cs typeface="Montserrat"/>
              </a:rPr>
              <a:t> </a:t>
            </a:r>
            <a:r>
              <a:rPr lang="en-GB" sz="1200" dirty="0">
                <a:solidFill>
                  <a:srgbClr val="231F20"/>
                </a:solidFill>
                <a:latin typeface="Montserrat"/>
                <a:cs typeface="Montserrat"/>
              </a:rPr>
              <a:t>parts</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examined </a:t>
            </a:r>
            <a:r>
              <a:rPr lang="en-GB" sz="1200" dirty="0">
                <a:solidFill>
                  <a:srgbClr val="231F20"/>
                </a:solidFill>
                <a:latin typeface="Montserrat"/>
                <a:cs typeface="Montserrat"/>
              </a:rPr>
              <a:t>as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Controlled</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Assessments.</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means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dirty="0">
                <a:solidFill>
                  <a:srgbClr val="231F20"/>
                </a:solidFill>
                <a:latin typeface="Montserrat"/>
                <a:cs typeface="Montserrat"/>
              </a:rPr>
              <a:t>prepare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a:t>
            </a:r>
            <a:r>
              <a:rPr lang="en-GB" sz="1200" spc="-30" dirty="0">
                <a:solidFill>
                  <a:srgbClr val="231F20"/>
                </a:solidFill>
                <a:latin typeface="Montserrat"/>
                <a:cs typeface="Montserrat"/>
              </a:rPr>
              <a:t> </a:t>
            </a:r>
            <a:r>
              <a:rPr lang="en-GB" sz="1200" dirty="0">
                <a:solidFill>
                  <a:srgbClr val="231F20"/>
                </a:solidFill>
                <a:latin typeface="Montserrat"/>
                <a:cs typeface="Montserrat"/>
              </a:rPr>
              <a:t>over</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period</a:t>
            </a:r>
            <a:r>
              <a:rPr lang="en-GB" sz="1200" spc="50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before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5" dirty="0">
                <a:solidFill>
                  <a:srgbClr val="231F20"/>
                </a:solidFill>
                <a:latin typeface="Montserrat"/>
                <a:cs typeface="Montserrat"/>
              </a:rPr>
              <a:t> </a:t>
            </a:r>
            <a:r>
              <a:rPr lang="en-GB" sz="1200" dirty="0">
                <a:solidFill>
                  <a:srgbClr val="231F20"/>
                </a:solidFill>
                <a:latin typeface="Montserrat"/>
                <a:cs typeface="Montserrat"/>
              </a:rPr>
              <a:t>extended</a:t>
            </a:r>
            <a:r>
              <a:rPr lang="en-GB" sz="1200" spc="-25" dirty="0">
                <a:solidFill>
                  <a:srgbClr val="231F20"/>
                </a:solidFill>
                <a:latin typeface="Montserrat"/>
                <a:cs typeface="Montserrat"/>
              </a:rPr>
              <a:t> </a:t>
            </a:r>
            <a:r>
              <a:rPr lang="en-GB" sz="1200" dirty="0">
                <a:solidFill>
                  <a:srgbClr val="231F20"/>
                </a:solidFill>
                <a:latin typeface="Montserrat"/>
                <a:cs typeface="Montserrat"/>
              </a:rPr>
              <a:t>task</a:t>
            </a:r>
            <a:r>
              <a:rPr lang="en-GB" sz="1200" spc="-25" dirty="0">
                <a:solidFill>
                  <a:srgbClr val="231F20"/>
                </a:solidFill>
                <a:latin typeface="Montserrat"/>
                <a:cs typeface="Montserrat"/>
              </a:rPr>
              <a:t> </a:t>
            </a:r>
            <a:r>
              <a:rPr lang="en-GB" sz="1200" dirty="0">
                <a:solidFill>
                  <a:srgbClr val="231F20"/>
                </a:solidFill>
                <a:latin typeface="Montserrat"/>
                <a:cs typeface="Montserrat"/>
              </a:rPr>
              <a:t>under</a:t>
            </a:r>
            <a:r>
              <a:rPr lang="en-GB" sz="1200" spc="-25" dirty="0">
                <a:solidFill>
                  <a:srgbClr val="231F20"/>
                </a:solidFill>
                <a:latin typeface="Montserrat"/>
                <a:cs typeface="Montserrat"/>
              </a:rPr>
              <a:t> </a:t>
            </a:r>
            <a:r>
              <a:rPr lang="en-GB" sz="1200" dirty="0">
                <a:solidFill>
                  <a:srgbClr val="231F20"/>
                </a:solidFill>
                <a:latin typeface="Montserrat"/>
                <a:cs typeface="Montserrat"/>
              </a:rPr>
              <a:t>formal</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examination</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conditions.</a:t>
            </a:r>
            <a:endParaRPr lang="en-GB" sz="1200" dirty="0">
              <a:latin typeface="Montserrat"/>
              <a:cs typeface="Montserrat"/>
            </a:endParaRPr>
          </a:p>
          <a:p>
            <a:pPr>
              <a:lnSpc>
                <a:spcPct val="100000"/>
              </a:lnSpc>
              <a:spcBef>
                <a:spcPts val="175"/>
              </a:spcBef>
            </a:pPr>
            <a:endParaRPr lang="en-GB" sz="1200" dirty="0">
              <a:latin typeface="Montserrat"/>
              <a:cs typeface="Montserrat"/>
            </a:endParaRPr>
          </a:p>
          <a:p>
            <a:pPr marL="12700" marR="5080">
              <a:lnSpc>
                <a:spcPct val="121500"/>
              </a:lnSpc>
            </a:pP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0"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high</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3</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AGCE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General</a:t>
            </a:r>
            <a:r>
              <a:rPr lang="en-GB" sz="1200" spc="-25" dirty="0">
                <a:solidFill>
                  <a:srgbClr val="231F20"/>
                </a:solidFill>
                <a:latin typeface="Montserrat"/>
                <a:cs typeface="Montserrat"/>
              </a:rPr>
              <a:t> </a:t>
            </a:r>
            <a:r>
              <a:rPr lang="en-GB" sz="1200" dirty="0">
                <a:solidFill>
                  <a:srgbClr val="231F20"/>
                </a:solidFill>
                <a:latin typeface="Montserrat"/>
                <a:cs typeface="Montserrat"/>
              </a:rPr>
              <a:t>Certificate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National</a:t>
            </a:r>
            <a:r>
              <a:rPr lang="en-GB" sz="1200" spc="-2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after</a:t>
            </a:r>
            <a:r>
              <a:rPr lang="en-GB" sz="1200" spc="-25" dirty="0">
                <a:solidFill>
                  <a:srgbClr val="231F20"/>
                </a:solidFill>
                <a:latin typeface="Montserrat"/>
                <a:cs typeface="Montserrat"/>
              </a:rPr>
              <a:t> </a:t>
            </a:r>
            <a:r>
              <a:rPr lang="en-GB" sz="1200" dirty="0">
                <a:solidFill>
                  <a:srgbClr val="231F20"/>
                </a:solidFill>
                <a:latin typeface="Montserrat"/>
                <a:cs typeface="Montserrat"/>
              </a:rPr>
              <a:t>age</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16. </a:t>
            </a: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jobs,</a:t>
            </a:r>
            <a:r>
              <a:rPr lang="en-GB" sz="1200" spc="-25" dirty="0">
                <a:solidFill>
                  <a:srgbClr val="231F20"/>
                </a:solidFill>
                <a:latin typeface="Montserrat"/>
                <a:cs typeface="Montserrat"/>
              </a:rPr>
              <a:t> </a:t>
            </a:r>
            <a:r>
              <a:rPr lang="en-GB" sz="1200" dirty="0">
                <a:solidFill>
                  <a:srgbClr val="231F20"/>
                </a:solidFill>
                <a:latin typeface="Montserrat"/>
                <a:cs typeface="Montserrat"/>
              </a:rPr>
              <a:t>places</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require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least</a:t>
            </a:r>
            <a:r>
              <a:rPr lang="en-GB" sz="1200" spc="-30" dirty="0">
                <a:solidFill>
                  <a:srgbClr val="231F20"/>
                </a:solidFill>
                <a:latin typeface="Montserrat"/>
                <a:cs typeface="Montserrat"/>
              </a:rPr>
              <a:t> </a:t>
            </a:r>
            <a:r>
              <a:rPr lang="en-GB" sz="1200" dirty="0">
                <a:solidFill>
                  <a:srgbClr val="231F20"/>
                </a:solidFill>
                <a:latin typeface="Montserrat"/>
                <a:cs typeface="Montserrat"/>
              </a:rPr>
              <a:t>five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GCSEs </a:t>
            </a:r>
            <a:r>
              <a:rPr lang="en-GB" sz="1200" dirty="0">
                <a:solidFill>
                  <a:srgbClr val="231F20"/>
                </a:solidFill>
                <a:latin typeface="Montserrat"/>
                <a:cs typeface="Montserrat"/>
              </a:rPr>
              <a:t>at</a:t>
            </a:r>
            <a:r>
              <a:rPr lang="en-GB" sz="1200" spc="-20" dirty="0">
                <a:solidFill>
                  <a:srgbClr val="231F20"/>
                </a:solidFill>
                <a:latin typeface="Montserrat"/>
                <a:cs typeface="Montserrat"/>
              </a:rPr>
              <a:t> </a:t>
            </a:r>
            <a:r>
              <a:rPr lang="en-GB" sz="1200" dirty="0">
                <a:solidFill>
                  <a:srgbClr val="231F20"/>
                </a:solidFill>
                <a:latin typeface="Montserrat"/>
                <a:cs typeface="Montserrat"/>
              </a:rPr>
              <a:t>grade</a:t>
            </a:r>
            <a:r>
              <a:rPr lang="en-GB" sz="1200" spc="-15" dirty="0">
                <a:solidFill>
                  <a:srgbClr val="231F20"/>
                </a:solidFill>
                <a:latin typeface="Montserrat"/>
                <a:cs typeface="Montserrat"/>
              </a:rPr>
              <a:t> </a:t>
            </a:r>
            <a:r>
              <a:rPr lang="en-GB" sz="1200" dirty="0">
                <a:solidFill>
                  <a:srgbClr val="231F20"/>
                </a:solidFill>
                <a:latin typeface="Montserrat"/>
                <a:cs typeface="Montserrat"/>
              </a:rPr>
              <a:t>5 – 9 or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equivalent.</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107950">
              <a:lnSpc>
                <a:spcPct val="121500"/>
              </a:lnSpc>
              <a:spcBef>
                <a:spcPts val="5"/>
              </a:spcBef>
            </a:pPr>
            <a:r>
              <a:rPr lang="en-GB" sz="1200" dirty="0">
                <a:solidFill>
                  <a:srgbClr val="231F20"/>
                </a:solidFill>
                <a:latin typeface="Montserrat"/>
                <a:cs typeface="Montserrat"/>
              </a:rPr>
              <a:t>By</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July</a:t>
            </a:r>
            <a:r>
              <a:rPr lang="en-GB" sz="1200" spc="-25" dirty="0">
                <a:solidFill>
                  <a:srgbClr val="231F20"/>
                </a:solidFill>
                <a:latin typeface="Montserrat"/>
                <a:cs typeface="Montserrat"/>
              </a:rPr>
              <a:t> </a:t>
            </a:r>
            <a:r>
              <a:rPr lang="en-GB" sz="1200" dirty="0">
                <a:solidFill>
                  <a:srgbClr val="231F20"/>
                </a:solidFill>
                <a:latin typeface="Montserrat"/>
                <a:cs typeface="Montserrat"/>
              </a:rPr>
              <a:t>2025</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completed</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30" dirty="0">
                <a:solidFill>
                  <a:srgbClr val="231F20"/>
                </a:solidFill>
                <a:latin typeface="Montserrat"/>
                <a:cs typeface="Montserrat"/>
              </a:rPr>
              <a:t> </a:t>
            </a:r>
            <a:r>
              <a:rPr lang="en-GB" sz="1200" dirty="0">
                <a:solidFill>
                  <a:srgbClr val="231F20"/>
                </a:solidFill>
                <a:latin typeface="Montserrat"/>
                <a:cs typeface="Montserrat"/>
              </a:rPr>
              <a:t>3</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5"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spc="-50" dirty="0">
                <a:solidFill>
                  <a:srgbClr val="231F20"/>
                </a:solidFill>
                <a:latin typeface="Montserrat"/>
                <a:cs typeface="Montserrat"/>
              </a:rPr>
              <a:t>a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Now</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must</a:t>
            </a:r>
            <a:r>
              <a:rPr lang="en-GB" sz="1200" spc="-20" dirty="0">
                <a:solidFill>
                  <a:srgbClr val="231F20"/>
                </a:solidFill>
                <a:latin typeface="Montserrat"/>
                <a:cs typeface="Montserrat"/>
              </a:rPr>
              <a:t> </a:t>
            </a:r>
            <a:r>
              <a:rPr lang="en-GB" sz="1200" dirty="0">
                <a:solidFill>
                  <a:srgbClr val="231F20"/>
                </a:solidFill>
                <a:latin typeface="Montserrat"/>
                <a:cs typeface="Montserrat"/>
              </a:rPr>
              <a:t>decide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wish</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next</a:t>
            </a:r>
            <a:r>
              <a:rPr lang="en-GB" sz="1200" spc="-30" dirty="0">
                <a:solidFill>
                  <a:srgbClr val="231F20"/>
                </a:solidFill>
                <a:latin typeface="Montserrat"/>
                <a:cs typeface="Montserrat"/>
              </a:rPr>
              <a:t> </a:t>
            </a:r>
            <a:r>
              <a:rPr lang="en-GB" sz="1200" dirty="0">
                <a:solidFill>
                  <a:srgbClr val="231F20"/>
                </a:solidFill>
                <a:latin typeface="Montserrat"/>
                <a:cs typeface="Montserrat"/>
              </a:rPr>
              <a:t>two</a:t>
            </a:r>
            <a:r>
              <a:rPr lang="en-GB" sz="1200" spc="-30" dirty="0">
                <a:solidFill>
                  <a:srgbClr val="231F20"/>
                </a:solidFill>
                <a:latin typeface="Montserrat"/>
                <a:cs typeface="Montserrat"/>
              </a:rPr>
              <a:t> </a:t>
            </a:r>
            <a:r>
              <a:rPr lang="en-GB" sz="1200" dirty="0">
                <a:solidFill>
                  <a:srgbClr val="231F20"/>
                </a:solidFill>
                <a:latin typeface="Montserrat"/>
                <a:cs typeface="Montserrat"/>
              </a:rPr>
              <a:t>years</a:t>
            </a:r>
            <a:r>
              <a:rPr lang="en-GB" sz="1200" spc="-25" dirty="0">
                <a:solidFill>
                  <a:srgbClr val="231F20"/>
                </a:solidFill>
                <a:latin typeface="Montserrat"/>
                <a:cs typeface="Montserrat"/>
              </a:rPr>
              <a:t> </a:t>
            </a:r>
            <a:r>
              <a:rPr lang="en-GB" sz="1200" dirty="0">
                <a:solidFill>
                  <a:srgbClr val="231F20"/>
                </a:solidFill>
                <a:latin typeface="Montserrat"/>
                <a:cs typeface="Montserrat"/>
              </a:rPr>
              <a:t>leading</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and/or</a:t>
            </a:r>
            <a:r>
              <a:rPr lang="en-GB" sz="1200" spc="-30"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There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new </a:t>
            </a:r>
            <a:r>
              <a:rPr lang="en-GB" sz="1200" dirty="0">
                <a:solidFill>
                  <a:srgbClr val="231F20"/>
                </a:solidFill>
                <a:latin typeface="Montserrat"/>
                <a:cs typeface="Montserrat"/>
              </a:rPr>
              <a:t>courses</a:t>
            </a:r>
            <a:r>
              <a:rPr lang="en-GB" sz="1200" spc="-25" dirty="0">
                <a:solidFill>
                  <a:srgbClr val="231F20"/>
                </a:solidFill>
                <a:latin typeface="Montserrat"/>
                <a:cs typeface="Montserrat"/>
              </a:rPr>
              <a:t> </a:t>
            </a:r>
            <a:r>
              <a:rPr lang="en-GB" sz="1200" dirty="0">
                <a:solidFill>
                  <a:srgbClr val="231F20"/>
                </a:solidFill>
                <a:latin typeface="Montserrat"/>
                <a:cs typeface="Montserrat"/>
              </a:rPr>
              <a:t>on</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a:t>
            </a:r>
            <a:r>
              <a:rPr lang="en-GB" sz="1200" spc="-20" dirty="0">
                <a:solidFill>
                  <a:srgbClr val="231F20"/>
                </a:solidFill>
                <a:latin typeface="Montserrat"/>
                <a:cs typeface="Montserrat"/>
              </a:rPr>
              <a:t> too.</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353695">
              <a:lnSpc>
                <a:spcPct val="121500"/>
              </a:lnSpc>
            </a:pPr>
            <a:r>
              <a:rPr lang="en-GB" sz="1200" spc="-1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dirty="0">
                <a:solidFill>
                  <a:srgbClr val="231F20"/>
                </a:solidFill>
                <a:latin typeface="Montserrat"/>
                <a:cs typeface="Montserrat"/>
              </a:rPr>
              <a:t>very</a:t>
            </a:r>
            <a:r>
              <a:rPr lang="en-GB" sz="1200" spc="-20" dirty="0">
                <a:solidFill>
                  <a:srgbClr val="231F20"/>
                </a:solidFill>
                <a:latin typeface="Montserrat"/>
                <a:cs typeface="Montserrat"/>
              </a:rPr>
              <a:t> </a:t>
            </a:r>
            <a:r>
              <a:rPr lang="en-GB" sz="1200" dirty="0">
                <a:solidFill>
                  <a:srgbClr val="231F20"/>
                </a:solidFill>
                <a:latin typeface="Montserrat"/>
                <a:cs typeface="Montserrat"/>
              </a:rPr>
              <a:t>important</a:t>
            </a:r>
            <a:r>
              <a:rPr lang="en-GB" sz="1200" spc="-25"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over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next</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two </a:t>
            </a:r>
            <a:r>
              <a:rPr lang="en-GB" sz="1200" dirty="0">
                <a:solidFill>
                  <a:srgbClr val="231F20"/>
                </a:solidFill>
                <a:latin typeface="Montserrat"/>
                <a:cs typeface="Montserrat"/>
              </a:rPr>
              <a:t>years</a:t>
            </a:r>
            <a:r>
              <a:rPr lang="en-GB" sz="1200" spc="-30" dirty="0">
                <a:solidFill>
                  <a:srgbClr val="231F20"/>
                </a:solidFill>
                <a:latin typeface="Montserrat"/>
                <a:cs typeface="Montserrat"/>
              </a:rPr>
              <a:t> and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employment.</a:t>
            </a:r>
            <a:endParaRPr lang="en-GB" sz="1200" dirty="0">
              <a:latin typeface="Montserrat"/>
              <a:cs typeface="Montserrat"/>
            </a:endParaRPr>
          </a:p>
          <a:p>
            <a:pPr>
              <a:lnSpc>
                <a:spcPct val="100000"/>
              </a:lnSpc>
              <a:spcBef>
                <a:spcPts val="290"/>
              </a:spcBef>
            </a:pPr>
            <a:endParaRPr lang="en-GB" sz="1200" dirty="0">
              <a:latin typeface="Montserrat"/>
              <a:cs typeface="Montserrat"/>
            </a:endParaRPr>
          </a:p>
          <a:p>
            <a:pPr marL="12700" marR="842010">
              <a:lnSpc>
                <a:spcPct val="121500"/>
              </a:lnSpc>
            </a:pP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policy</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best </a:t>
            </a:r>
            <a:r>
              <a:rPr lang="en-GB" sz="1200" dirty="0">
                <a:solidFill>
                  <a:srgbClr val="231F20"/>
                </a:solidFill>
                <a:latin typeface="Montserrat"/>
                <a:cs typeface="Montserrat"/>
              </a:rPr>
              <a:t>opportunities</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succeed.’</a:t>
            </a:r>
            <a:r>
              <a:rPr lang="en-GB" sz="1200" spc="-10" dirty="0">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order</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give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best</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outcomes,</a:t>
            </a:r>
            <a:r>
              <a:rPr lang="en-GB" sz="1200" spc="-25" dirty="0">
                <a:solidFill>
                  <a:srgbClr val="231F20"/>
                </a:solidFill>
                <a:latin typeface="Montserrat"/>
                <a:cs typeface="Montserrat"/>
              </a:rPr>
              <a:t> </a:t>
            </a:r>
            <a:r>
              <a:rPr lang="en-GB" sz="1200" dirty="0">
                <a:solidFill>
                  <a:srgbClr val="231F20"/>
                </a:solidFill>
                <a:latin typeface="Montserrat"/>
                <a:cs typeface="Montserrat"/>
              </a:rPr>
              <a:t>bespoke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pathways</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inform</a:t>
            </a:r>
            <a:r>
              <a:rPr lang="en-GB" sz="1200" spc="-25" dirty="0">
                <a:solidFill>
                  <a:srgbClr val="231F20"/>
                </a:solidFill>
                <a:latin typeface="Montserrat"/>
                <a:cs typeface="Montserrat"/>
              </a:rPr>
              <a:t> </a:t>
            </a:r>
            <a:r>
              <a:rPr lang="en-GB" sz="1200" spc="-20" dirty="0">
                <a:solidFill>
                  <a:srgbClr val="231F20"/>
                </a:solidFill>
                <a:latin typeface="Montserrat"/>
                <a:cs typeface="Montserrat"/>
              </a:rPr>
              <a:t>your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1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0" dirty="0">
                <a:solidFill>
                  <a:srgbClr val="231F20"/>
                </a:solidFill>
                <a:latin typeface="Montserrat"/>
                <a:cs typeface="Montserrat"/>
              </a:rPr>
              <a:t> </a:t>
            </a:r>
            <a:r>
              <a:rPr lang="en-GB" sz="1200" dirty="0">
                <a:solidFill>
                  <a:srgbClr val="231F20"/>
                </a:solidFill>
                <a:latin typeface="Montserrat"/>
                <a:cs typeface="Montserrat"/>
              </a:rPr>
              <a:t>are explained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form.</a:t>
            </a:r>
            <a:endParaRPr lang="en-GB" sz="1200" dirty="0">
              <a:latin typeface="Montserrat"/>
              <a:cs typeface="Montserra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68605">
              <a:lnSpc>
                <a:spcPct val="100000"/>
              </a:lnSpc>
              <a:spcBef>
                <a:spcPts val="100"/>
              </a:spcBef>
            </a:pPr>
            <a:r>
              <a:rPr dirty="0"/>
              <a:t>BTEC</a:t>
            </a:r>
            <a:r>
              <a:rPr spc="-45" dirty="0"/>
              <a:t> </a:t>
            </a:r>
            <a:r>
              <a:rPr dirty="0"/>
              <a:t>Digital</a:t>
            </a:r>
            <a:r>
              <a:rPr spc="-45" dirty="0"/>
              <a:t> </a:t>
            </a:r>
            <a:r>
              <a:rPr spc="-10" dirty="0"/>
              <a:t>Information</a:t>
            </a:r>
            <a:r>
              <a:rPr spc="-40" dirty="0"/>
              <a:t> </a:t>
            </a:r>
            <a:r>
              <a:rPr spc="-10" dirty="0"/>
              <a:t>Technology</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95465" cy="57397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Barnes</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who</a:t>
            </a:r>
            <a:r>
              <a:rPr sz="1150" spc="-10" dirty="0">
                <a:solidFill>
                  <a:srgbClr val="231F20"/>
                </a:solidFill>
                <a:latin typeface="Montserrat"/>
                <a:cs typeface="Montserrat"/>
              </a:rPr>
              <a:t> </a:t>
            </a:r>
            <a:r>
              <a:rPr sz="1150" dirty="0">
                <a:solidFill>
                  <a:srgbClr val="231F20"/>
                </a:solidFill>
                <a:latin typeface="Montserrat"/>
                <a:cs typeface="Montserrat"/>
              </a:rPr>
              <a:t>may</a:t>
            </a:r>
            <a:r>
              <a:rPr sz="1150" spc="-10" dirty="0">
                <a:solidFill>
                  <a:srgbClr val="231F20"/>
                </a:solidFill>
                <a:latin typeface="Montserrat"/>
                <a:cs typeface="Montserrat"/>
              </a:rPr>
              <a:t> </a:t>
            </a:r>
            <a:r>
              <a:rPr sz="1150" dirty="0">
                <a:solidFill>
                  <a:srgbClr val="231F20"/>
                </a:solidFill>
                <a:latin typeface="Montserrat"/>
                <a:cs typeface="Montserrat"/>
              </a:rPr>
              <a:t>want</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start</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Digital</a:t>
            </a:r>
            <a:r>
              <a:rPr sz="1150" spc="-10" dirty="0">
                <a:solidFill>
                  <a:srgbClr val="231F20"/>
                </a:solidFill>
                <a:latin typeface="Montserrat"/>
                <a:cs typeface="Montserrat"/>
              </a:rPr>
              <a:t> Technology.</a:t>
            </a:r>
            <a:endParaRPr sz="1150">
              <a:latin typeface="Montserrat"/>
              <a:cs typeface="Montserrat"/>
            </a:endParaRPr>
          </a:p>
          <a:p>
            <a:pPr marL="12700" marR="264795" algn="just">
              <a:lnSpc>
                <a:spcPct val="108700"/>
              </a:lnSpc>
            </a:pP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ideal</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15" dirty="0">
                <a:solidFill>
                  <a:srgbClr val="231F20"/>
                </a:solidFill>
                <a:latin typeface="Montserrat"/>
                <a:cs typeface="Montserrat"/>
              </a:rPr>
              <a:t> </a:t>
            </a:r>
            <a:r>
              <a:rPr sz="1150" dirty="0">
                <a:solidFill>
                  <a:srgbClr val="231F20"/>
                </a:solidFill>
                <a:latin typeface="Montserrat"/>
                <a:cs typeface="Montserrat"/>
              </a:rPr>
              <a:t>intending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progress</a:t>
            </a:r>
            <a:r>
              <a:rPr sz="1150" spc="-15" dirty="0">
                <a:solidFill>
                  <a:srgbClr val="231F20"/>
                </a:solidFill>
                <a:latin typeface="Montserrat"/>
                <a:cs typeface="Montserrat"/>
              </a:rPr>
              <a:t> </a:t>
            </a:r>
            <a:r>
              <a:rPr sz="1150" dirty="0">
                <a:solidFill>
                  <a:srgbClr val="231F20"/>
                </a:solidFill>
                <a:latin typeface="Montserrat"/>
                <a:cs typeface="Montserrat"/>
              </a:rPr>
              <a:t>directly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employment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Digital Technology, </a:t>
            </a:r>
            <a:r>
              <a:rPr sz="1150" dirty="0">
                <a:solidFill>
                  <a:srgbClr val="231F20"/>
                </a:solidFill>
                <a:latin typeface="Montserrat"/>
                <a:cs typeface="Montserrat"/>
              </a:rPr>
              <a:t>IT</a:t>
            </a:r>
            <a:r>
              <a:rPr sz="1150" spc="-10" dirty="0">
                <a:solidFill>
                  <a:srgbClr val="231F20"/>
                </a:solidFill>
                <a:latin typeface="Montserrat"/>
                <a:cs typeface="Montserrat"/>
              </a:rPr>
              <a:t> </a:t>
            </a:r>
            <a:r>
              <a:rPr sz="1150" dirty="0">
                <a:solidFill>
                  <a:srgbClr val="231F20"/>
                </a:solidFill>
                <a:latin typeface="Montserrat"/>
                <a:cs typeface="Montserrat"/>
              </a:rPr>
              <a:t>or</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an</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0" dirty="0">
                <a:solidFill>
                  <a:srgbClr val="231F20"/>
                </a:solidFill>
                <a:latin typeface="Montserrat"/>
                <a:cs typeface="Montserrat"/>
              </a:rPr>
              <a:t> apprenticeship. </a:t>
            </a:r>
            <a:r>
              <a:rPr sz="1150" dirty="0">
                <a:solidFill>
                  <a:srgbClr val="231F20"/>
                </a:solidFill>
                <a:latin typeface="Montserrat"/>
                <a:cs typeface="Montserrat"/>
              </a:rPr>
              <a:t>This</a:t>
            </a:r>
            <a:r>
              <a:rPr sz="1150" spc="-10" dirty="0">
                <a:solidFill>
                  <a:srgbClr val="231F20"/>
                </a:solidFill>
                <a:latin typeface="Montserrat"/>
                <a:cs typeface="Montserrat"/>
              </a:rPr>
              <a:t> vocational</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provide</a:t>
            </a:r>
            <a:r>
              <a:rPr sz="1150" spc="-10" dirty="0">
                <a:solidFill>
                  <a:srgbClr val="231F20"/>
                </a:solidFill>
                <a:latin typeface="Montserrat"/>
                <a:cs typeface="Montserrat"/>
              </a:rPr>
              <a:t> students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needed</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sector.</a:t>
            </a:r>
            <a:endParaRPr sz="1150">
              <a:latin typeface="Montserrat"/>
              <a:cs typeface="Montserrat"/>
            </a:endParaRPr>
          </a:p>
          <a:p>
            <a:pPr marL="12700" marR="5080">
              <a:lnSpc>
                <a:spcPct val="108700"/>
              </a:lnSpc>
            </a:pPr>
            <a:r>
              <a:rPr sz="1150" spc="-1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presentation</a:t>
            </a:r>
            <a:r>
              <a:rPr sz="1150" spc="-1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data</a:t>
            </a:r>
            <a:r>
              <a:rPr sz="1150" spc="-15" dirty="0">
                <a:solidFill>
                  <a:srgbClr val="231F20"/>
                </a:solidFill>
                <a:latin typeface="Montserrat"/>
                <a:cs typeface="Montserrat"/>
              </a:rPr>
              <a:t> </a:t>
            </a:r>
            <a:r>
              <a:rPr sz="1150" dirty="0">
                <a:solidFill>
                  <a:srgbClr val="231F20"/>
                </a:solidFill>
                <a:latin typeface="Montserrat"/>
                <a:cs typeface="Montserrat"/>
              </a:rPr>
              <a:t>protection</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dirty="0">
                <a:solidFill>
                  <a:srgbClr val="231F20"/>
                </a:solidFill>
                <a:latin typeface="Montserrat"/>
                <a:cs typeface="Montserrat"/>
              </a:rPr>
              <a:t>Key</a:t>
            </a:r>
            <a:r>
              <a:rPr sz="1150" spc="-10" dirty="0">
                <a:solidFill>
                  <a:srgbClr val="231F20"/>
                </a:solidFill>
                <a:latin typeface="Montserrat"/>
                <a:cs typeface="Montserrat"/>
              </a:rPr>
              <a:t> </a:t>
            </a:r>
            <a:r>
              <a:rPr sz="1150" dirty="0">
                <a:solidFill>
                  <a:srgbClr val="231F20"/>
                </a:solidFill>
                <a:latin typeface="Montserrat"/>
                <a:cs typeface="Montserrat"/>
              </a:rPr>
              <a:t>Stage</a:t>
            </a:r>
            <a:r>
              <a:rPr sz="1150" spc="-15"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0" dirty="0">
                <a:solidFill>
                  <a:srgbClr val="231F20"/>
                </a:solidFill>
                <a:latin typeface="Montserrat"/>
                <a:cs typeface="Montserrat"/>
              </a:rPr>
              <a:t> learners’ 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spc="-20" dirty="0">
                <a:solidFill>
                  <a:srgbClr val="231F20"/>
                </a:solidFill>
                <a:latin typeface="Montserrat"/>
                <a:cs typeface="Montserrat"/>
              </a:rPr>
              <a:t>them</a:t>
            </a:r>
            <a:endParaRPr sz="1150">
              <a:latin typeface="Montserrat"/>
              <a:cs typeface="Montserrat"/>
            </a:endParaRPr>
          </a:p>
          <a:p>
            <a:pPr>
              <a:lnSpc>
                <a:spcPct val="100000"/>
              </a:lnSpc>
            </a:pPr>
            <a:endParaRPr sz="1150">
              <a:latin typeface="Montserrat"/>
              <a:cs typeface="Montserrat"/>
            </a:endParaRPr>
          </a:p>
          <a:p>
            <a:pPr>
              <a:lnSpc>
                <a:spcPct val="100000"/>
              </a:lnSpc>
              <a:spcBef>
                <a:spcPts val="3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231775">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Exploring</a:t>
            </a:r>
            <a:r>
              <a:rPr sz="1150" spc="-20" dirty="0">
                <a:solidFill>
                  <a:srgbClr val="231F20"/>
                </a:solidFill>
                <a:latin typeface="Montserrat"/>
                <a:cs typeface="Montserrat"/>
              </a:rPr>
              <a:t> </a:t>
            </a:r>
            <a:r>
              <a:rPr sz="1150" dirty="0">
                <a:solidFill>
                  <a:srgbClr val="231F20"/>
                </a:solidFill>
                <a:latin typeface="Montserrat"/>
                <a:cs typeface="Montserrat"/>
              </a:rPr>
              <a:t>User</a:t>
            </a:r>
            <a:r>
              <a:rPr sz="1150" spc="-25" dirty="0">
                <a:solidFill>
                  <a:srgbClr val="231F20"/>
                </a:solidFill>
                <a:latin typeface="Montserrat"/>
                <a:cs typeface="Montserrat"/>
              </a:rPr>
              <a:t> </a:t>
            </a:r>
            <a:r>
              <a:rPr sz="1150" spc="-10" dirty="0">
                <a:solidFill>
                  <a:srgbClr val="231F20"/>
                </a:solidFill>
                <a:latin typeface="Montserrat"/>
                <a:cs typeface="Montserrat"/>
              </a:rPr>
              <a:t>Interface</a:t>
            </a:r>
            <a:r>
              <a:rPr sz="1150" spc="-2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spc="-10" dirty="0">
                <a:solidFill>
                  <a:srgbClr val="231F20"/>
                </a:solidFill>
                <a:latin typeface="Montserrat"/>
                <a:cs typeface="Montserrat"/>
              </a:rPr>
              <a:t>Principles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Project</a:t>
            </a:r>
            <a:r>
              <a:rPr sz="1150" spc="-20" dirty="0">
                <a:solidFill>
                  <a:srgbClr val="231F20"/>
                </a:solidFill>
                <a:latin typeface="Montserrat"/>
                <a:cs typeface="Montserrat"/>
              </a:rPr>
              <a:t> </a:t>
            </a:r>
            <a:r>
              <a:rPr sz="1150" dirty="0">
                <a:solidFill>
                  <a:srgbClr val="231F20"/>
                </a:solidFill>
                <a:latin typeface="Montserrat"/>
                <a:cs typeface="Montserrat"/>
              </a:rPr>
              <a:t>Planning</a:t>
            </a:r>
            <a:r>
              <a:rPr sz="1150" spc="-25"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(internally</a:t>
            </a:r>
            <a:r>
              <a:rPr sz="1150" spc="-75" dirty="0">
                <a:solidFill>
                  <a:srgbClr val="231F20"/>
                </a:solidFill>
                <a:latin typeface="Montserrat"/>
                <a:cs typeface="Montserrat"/>
              </a:rPr>
              <a:t> </a:t>
            </a:r>
            <a:r>
              <a:rPr sz="1150" spc="-10" dirty="0">
                <a:solidFill>
                  <a:srgbClr val="231F20"/>
                </a:solidFill>
                <a:latin typeface="Montserrat"/>
                <a:cs typeface="Montserrat"/>
              </a:rPr>
              <a:t>assessed)</a:t>
            </a:r>
            <a:endParaRPr sz="1150">
              <a:latin typeface="Montserrat"/>
              <a:cs typeface="Montserrat"/>
            </a:endParaRPr>
          </a:p>
          <a:p>
            <a:pPr marL="12700" marR="982344">
              <a:lnSpc>
                <a:spcPct val="108700"/>
              </a:lnSpc>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Collecting,</a:t>
            </a:r>
            <a:r>
              <a:rPr sz="1150" spc="-20" dirty="0">
                <a:solidFill>
                  <a:srgbClr val="231F20"/>
                </a:solidFill>
                <a:latin typeface="Montserrat"/>
                <a:cs typeface="Montserrat"/>
              </a:rPr>
              <a:t> </a:t>
            </a:r>
            <a:r>
              <a:rPr sz="1150" spc="-10" dirty="0">
                <a:solidFill>
                  <a:srgbClr val="231F20"/>
                </a:solidFill>
                <a:latin typeface="Montserrat"/>
                <a:cs typeface="Montserrat"/>
              </a:rPr>
              <a:t>Presenting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Interpreting</a:t>
            </a:r>
            <a:r>
              <a:rPr sz="1150" spc="-20" dirty="0">
                <a:solidFill>
                  <a:srgbClr val="231F20"/>
                </a:solidFill>
                <a:latin typeface="Montserrat"/>
                <a:cs typeface="Montserrat"/>
              </a:rPr>
              <a:t> </a:t>
            </a:r>
            <a:r>
              <a:rPr sz="1150" dirty="0">
                <a:solidFill>
                  <a:srgbClr val="231F20"/>
                </a:solidFill>
                <a:latin typeface="Montserrat"/>
                <a:cs typeface="Montserrat"/>
              </a:rPr>
              <a:t>Data</a:t>
            </a:r>
            <a:r>
              <a:rPr sz="1150" spc="-20" dirty="0">
                <a:solidFill>
                  <a:srgbClr val="231F20"/>
                </a:solidFill>
                <a:latin typeface="Montserrat"/>
                <a:cs typeface="Montserrat"/>
              </a:rPr>
              <a:t> </a:t>
            </a:r>
            <a:r>
              <a:rPr sz="1150" dirty="0">
                <a:solidFill>
                  <a:srgbClr val="231F20"/>
                </a:solidFill>
                <a:latin typeface="Montserrat"/>
                <a:cs typeface="Montserrat"/>
              </a:rPr>
              <a:t>(internally</a:t>
            </a:r>
            <a:r>
              <a:rPr sz="1150" spc="-15" dirty="0">
                <a:solidFill>
                  <a:srgbClr val="231F20"/>
                </a:solidFill>
                <a:latin typeface="Montserrat"/>
                <a:cs typeface="Montserrat"/>
              </a:rPr>
              <a:t> </a:t>
            </a:r>
            <a:r>
              <a:rPr sz="1150" spc="-10" dirty="0">
                <a:solidFill>
                  <a:srgbClr val="231F20"/>
                </a:solidFill>
                <a:latin typeface="Montserrat"/>
                <a:cs typeface="Montserrat"/>
              </a:rPr>
              <a:t>assessed) </a:t>
            </a:r>
            <a:r>
              <a:rPr sz="115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3</a:t>
            </a:r>
            <a:r>
              <a:rPr sz="1150" spc="-10"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Effective </a:t>
            </a:r>
            <a:r>
              <a:rPr sz="1150" dirty="0">
                <a:solidFill>
                  <a:srgbClr val="231F20"/>
                </a:solidFill>
                <a:latin typeface="Montserrat"/>
                <a:cs typeface="Montserrat"/>
              </a:rPr>
              <a:t>Digital</a:t>
            </a:r>
            <a:r>
              <a:rPr sz="1150" spc="-10" dirty="0">
                <a:solidFill>
                  <a:srgbClr val="231F20"/>
                </a:solidFill>
                <a:latin typeface="Montserrat"/>
                <a:cs typeface="Montserrat"/>
              </a:rPr>
              <a:t> Working Practices</a:t>
            </a:r>
            <a:r>
              <a:rPr sz="1150" spc="-15" dirty="0">
                <a:solidFill>
                  <a:srgbClr val="231F20"/>
                </a:solidFill>
                <a:latin typeface="Montserrat"/>
                <a:cs typeface="Montserrat"/>
              </a:rPr>
              <a:t> </a:t>
            </a:r>
            <a:r>
              <a:rPr sz="1150" spc="-10" dirty="0">
                <a:solidFill>
                  <a:srgbClr val="231F20"/>
                </a:solidFill>
                <a:latin typeface="Montserrat"/>
                <a:cs typeface="Montserrat"/>
              </a:rPr>
              <a:t>(external examination)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extended</a:t>
            </a:r>
            <a:r>
              <a:rPr sz="1150" spc="-30" dirty="0">
                <a:solidFill>
                  <a:srgbClr val="231F20"/>
                </a:solidFill>
                <a:latin typeface="Montserrat"/>
                <a:cs typeface="Montserrat"/>
              </a:rPr>
              <a:t> </a:t>
            </a:r>
            <a:r>
              <a:rPr sz="1150" dirty="0">
                <a:solidFill>
                  <a:srgbClr val="231F20"/>
                </a:solidFill>
                <a:latin typeface="Montserrat"/>
                <a:cs typeface="Montserrat"/>
              </a:rPr>
              <a:t>Certificate</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IT</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marR="29209">
              <a:lnSpc>
                <a:spcPct val="10870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5"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give</a:t>
            </a:r>
            <a:r>
              <a:rPr sz="1150" spc="-10"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basis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further</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subject</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spc="-10" dirty="0">
                <a:solidFill>
                  <a:srgbClr val="231F20"/>
                </a:solidFill>
                <a:latin typeface="Montserrat"/>
                <a:cs typeface="Montserrat"/>
              </a:rPr>
              <a:t>computing,</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creative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scientific,</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15" dirty="0">
                <a:solidFill>
                  <a:srgbClr val="231F20"/>
                </a:solidFill>
                <a:latin typeface="Montserrat"/>
                <a:cs typeface="Montserrat"/>
              </a:rPr>
              <a:t> </a:t>
            </a:r>
            <a:r>
              <a:rPr sz="1150" dirty="0">
                <a:solidFill>
                  <a:srgbClr val="231F20"/>
                </a:solidFill>
                <a:latin typeface="Montserrat"/>
                <a:cs typeface="Montserrat"/>
              </a:rPr>
              <a:t>they</a:t>
            </a:r>
            <a:r>
              <a:rPr sz="1150" spc="-20" dirty="0">
                <a:solidFill>
                  <a:srgbClr val="231F20"/>
                </a:solidFill>
                <a:latin typeface="Montserrat"/>
                <a:cs typeface="Montserrat"/>
              </a:rPr>
              <a:t> </a:t>
            </a:r>
            <a:r>
              <a:rPr sz="1150" dirty="0">
                <a:solidFill>
                  <a:srgbClr val="231F20"/>
                </a:solidFill>
                <a:latin typeface="Montserrat"/>
                <a:cs typeface="Montserrat"/>
              </a:rPr>
              <a:t>may</a:t>
            </a:r>
            <a:r>
              <a:rPr sz="1150" spc="-15" dirty="0">
                <a:solidFill>
                  <a:srgbClr val="231F20"/>
                </a:solidFill>
                <a:latin typeface="Montserrat"/>
                <a:cs typeface="Montserrat"/>
              </a:rPr>
              <a:t> </a:t>
            </a:r>
            <a:r>
              <a:rPr sz="1150" dirty="0">
                <a:solidFill>
                  <a:srgbClr val="231F20"/>
                </a:solidFill>
                <a:latin typeface="Montserrat"/>
                <a:cs typeface="Montserrat"/>
              </a:rPr>
              <a:t>go</a:t>
            </a:r>
            <a:r>
              <a:rPr sz="1150" spc="-2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an</a:t>
            </a:r>
            <a:r>
              <a:rPr sz="1150" spc="-5" dirty="0">
                <a:solidFill>
                  <a:srgbClr val="231F20"/>
                </a:solidFill>
                <a:latin typeface="Montserrat"/>
                <a:cs typeface="Montserrat"/>
              </a:rPr>
              <a:t> </a:t>
            </a:r>
            <a:r>
              <a:rPr sz="1150" spc="-10" dirty="0">
                <a:solidFill>
                  <a:srgbClr val="231F20"/>
                </a:solidFill>
                <a:latin typeface="Montserrat"/>
                <a:cs typeface="Montserrat"/>
              </a:rPr>
              <a:t>apprenticeship</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entry-</a:t>
            </a:r>
            <a:r>
              <a:rPr sz="1150" dirty="0">
                <a:solidFill>
                  <a:srgbClr val="231F20"/>
                </a:solidFill>
                <a:latin typeface="Montserrat"/>
                <a:cs typeface="Montserrat"/>
              </a:rPr>
              <a:t>level</a:t>
            </a:r>
            <a:r>
              <a:rPr sz="1150" spc="-5" dirty="0">
                <a:solidFill>
                  <a:srgbClr val="231F20"/>
                </a:solidFill>
                <a:latin typeface="Montserrat"/>
                <a:cs typeface="Montserrat"/>
              </a:rPr>
              <a:t> </a:t>
            </a:r>
            <a:r>
              <a:rPr sz="1150" spc="-10" dirty="0">
                <a:solidFill>
                  <a:srgbClr val="231F20"/>
                </a:solidFill>
                <a:latin typeface="Montserrat"/>
                <a:cs typeface="Montserrat"/>
              </a:rPr>
              <a:t>employment</a:t>
            </a:r>
            <a:r>
              <a:rPr sz="1150" spc="-5" dirty="0">
                <a:solidFill>
                  <a:srgbClr val="231F20"/>
                </a:solidFill>
                <a:latin typeface="Montserrat"/>
                <a:cs typeface="Montserrat"/>
              </a:rPr>
              <a:t> </a:t>
            </a:r>
            <a:r>
              <a:rPr sz="1150" dirty="0">
                <a:solidFill>
                  <a:srgbClr val="231F20"/>
                </a:solidFill>
                <a:latin typeface="Montserrat"/>
                <a:cs typeface="Montserrat"/>
              </a:rPr>
              <a:t>where their</a:t>
            </a:r>
            <a:r>
              <a:rPr sz="1150" spc="-5" dirty="0">
                <a:solidFill>
                  <a:srgbClr val="231F20"/>
                </a:solidFill>
                <a:latin typeface="Montserrat"/>
                <a:cs typeface="Montserrat"/>
              </a:rPr>
              <a:t> </a:t>
            </a:r>
            <a:r>
              <a:rPr sz="1150" dirty="0">
                <a:solidFill>
                  <a:srgbClr val="231F20"/>
                </a:solidFill>
                <a:latin typeface="Montserrat"/>
                <a:cs typeface="Montserrat"/>
              </a:rPr>
              <a:t>understanding</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technology</a:t>
            </a:r>
            <a:r>
              <a:rPr sz="1150" spc="-5" dirty="0">
                <a:solidFill>
                  <a:srgbClr val="231F20"/>
                </a:solidFill>
                <a:latin typeface="Montserrat"/>
                <a:cs typeface="Montserrat"/>
              </a:rPr>
              <a:t> </a:t>
            </a:r>
            <a:r>
              <a:rPr sz="1150" spc="-20" dirty="0">
                <a:solidFill>
                  <a:srgbClr val="231F20"/>
                </a:solidFill>
                <a:latin typeface="Montserrat"/>
                <a:cs typeface="Montserrat"/>
              </a:rPr>
              <a:t>will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relevant.</a:t>
            </a:r>
            <a:endParaRPr sz="1150">
              <a:latin typeface="Montserrat"/>
              <a:cs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BTEC</a:t>
            </a:r>
            <a:r>
              <a:rPr spc="-110" dirty="0"/>
              <a:t> </a:t>
            </a:r>
            <a:r>
              <a:rPr dirty="0"/>
              <a:t>Creative</a:t>
            </a:r>
            <a:r>
              <a:rPr spc="-110" dirty="0"/>
              <a:t> </a:t>
            </a:r>
            <a:r>
              <a:rPr dirty="0"/>
              <a:t>Media</a:t>
            </a:r>
            <a:r>
              <a:rPr spc="-110" dirty="0"/>
              <a:t> </a:t>
            </a:r>
            <a:r>
              <a:rPr dirty="0"/>
              <a:t>Production</a:t>
            </a:r>
            <a:r>
              <a:rPr spc="-110" dirty="0"/>
              <a:t> </a:t>
            </a:r>
            <a:r>
              <a:rPr spc="-10" dirty="0"/>
              <a:t>(Media)</a:t>
            </a:r>
          </a:p>
        </p:txBody>
      </p:sp>
      <p:sp>
        <p:nvSpPr>
          <p:cNvPr id="4" name="object 4"/>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65620" cy="73780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20" dirty="0">
                <a:solidFill>
                  <a:srgbClr val="231F20"/>
                </a:solidFill>
                <a:latin typeface="Montserrat"/>
                <a:cs typeface="Montserrat"/>
              </a:rPr>
              <a:t>Morris-</a:t>
            </a:r>
            <a:r>
              <a:rPr sz="1150" spc="-10" dirty="0">
                <a:solidFill>
                  <a:srgbClr val="231F20"/>
                </a:solidFill>
                <a:latin typeface="Montserrat"/>
                <a:cs typeface="Montserrat"/>
              </a:rPr>
              <a:t>Ashman</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20014">
              <a:lnSpc>
                <a:spcPct val="108700"/>
              </a:lnSpc>
            </a:pPr>
            <a:r>
              <a:rPr sz="1150" spc="-10" dirty="0">
                <a:solidFill>
                  <a:srgbClr val="231F20"/>
                </a:solidFill>
                <a:latin typeface="Montserrat"/>
                <a:cs typeface="Montserrat"/>
              </a:rPr>
              <a:t>To</a:t>
            </a:r>
            <a:r>
              <a:rPr sz="1150" spc="-35" dirty="0">
                <a:solidFill>
                  <a:srgbClr val="231F20"/>
                </a:solidFill>
                <a:latin typeface="Montserrat"/>
                <a:cs typeface="Montserrat"/>
              </a:rPr>
              <a:t> </a:t>
            </a:r>
            <a:r>
              <a:rPr sz="1150" spc="-10" dirty="0">
                <a:solidFill>
                  <a:srgbClr val="231F20"/>
                </a:solidFill>
                <a:latin typeface="Montserrat"/>
                <a:cs typeface="Montserrat"/>
              </a:rPr>
              <a:t>succeed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Creative</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dirty="0">
                <a:solidFill>
                  <a:srgbClr val="231F20"/>
                </a:solidFill>
                <a:latin typeface="Montserrat"/>
                <a:cs typeface="Montserrat"/>
              </a:rPr>
              <a:t>Production</a:t>
            </a:r>
            <a:r>
              <a:rPr sz="1150" spc="-35" dirty="0">
                <a:solidFill>
                  <a:srgbClr val="231F20"/>
                </a:solidFill>
                <a:latin typeface="Montserrat"/>
                <a:cs typeface="Montserrat"/>
              </a:rPr>
              <a:t> </a:t>
            </a:r>
            <a:r>
              <a:rPr sz="1150" dirty="0">
                <a:solidFill>
                  <a:srgbClr val="231F20"/>
                </a:solidFill>
                <a:latin typeface="Montserrat"/>
                <a:cs typeface="Montserrat"/>
              </a:rPr>
              <a:t>you</a:t>
            </a:r>
            <a:r>
              <a:rPr sz="1150" spc="-30" dirty="0">
                <a:solidFill>
                  <a:srgbClr val="231F20"/>
                </a:solidFill>
                <a:latin typeface="Montserrat"/>
                <a:cs typeface="Montserrat"/>
              </a:rPr>
              <a:t> </a:t>
            </a:r>
            <a:r>
              <a:rPr sz="1150" dirty="0">
                <a:solidFill>
                  <a:srgbClr val="231F20"/>
                </a:solidFill>
                <a:latin typeface="Montserrat"/>
                <a:cs typeface="Montserrat"/>
              </a:rPr>
              <a:t>will</a:t>
            </a:r>
            <a:r>
              <a:rPr sz="1150" spc="-35" dirty="0">
                <a:solidFill>
                  <a:srgbClr val="231F20"/>
                </a:solidFill>
                <a:latin typeface="Montserrat"/>
                <a:cs typeface="Montserrat"/>
              </a:rPr>
              <a:t> </a:t>
            </a:r>
            <a:r>
              <a:rPr sz="1150" dirty="0">
                <a:solidFill>
                  <a:srgbClr val="231F20"/>
                </a:solidFill>
                <a:latin typeface="Montserrat"/>
                <a:cs typeface="Montserrat"/>
              </a:rPr>
              <a:t>need</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have</a:t>
            </a:r>
            <a:r>
              <a:rPr sz="1150" spc="-30" dirty="0">
                <a:solidFill>
                  <a:srgbClr val="231F20"/>
                </a:solidFill>
                <a:latin typeface="Montserrat"/>
                <a:cs typeface="Montserrat"/>
              </a:rPr>
              <a:t> </a:t>
            </a:r>
            <a:r>
              <a:rPr sz="1150" dirty="0">
                <a:solidFill>
                  <a:srgbClr val="231F20"/>
                </a:solidFill>
                <a:latin typeface="Montserrat"/>
                <a:cs typeface="Montserrat"/>
              </a:rPr>
              <a:t>strong</a:t>
            </a:r>
            <a:r>
              <a:rPr sz="1150" spc="-35" dirty="0">
                <a:solidFill>
                  <a:srgbClr val="231F20"/>
                </a:solidFill>
                <a:latin typeface="Montserrat"/>
                <a:cs typeface="Montserrat"/>
              </a:rPr>
              <a:t> </a:t>
            </a:r>
            <a:r>
              <a:rPr sz="1150" dirty="0">
                <a:solidFill>
                  <a:srgbClr val="231F20"/>
                </a:solidFill>
                <a:latin typeface="Montserrat"/>
                <a:cs typeface="Montserrat"/>
              </a:rPr>
              <a:t>analytic</a:t>
            </a:r>
            <a:r>
              <a:rPr sz="1150" spc="-35" dirty="0">
                <a:solidFill>
                  <a:srgbClr val="231F20"/>
                </a:solidFill>
                <a:latin typeface="Montserrat"/>
                <a:cs typeface="Montserrat"/>
              </a:rPr>
              <a:t> </a:t>
            </a:r>
            <a:r>
              <a:rPr sz="1150" spc="-10" dirty="0">
                <a:solidFill>
                  <a:srgbClr val="231F20"/>
                </a:solidFill>
                <a:latin typeface="Montserrat"/>
                <a:cs typeface="Montserrat"/>
              </a:rPr>
              <a:t>skills, competent</a:t>
            </a:r>
            <a:r>
              <a:rPr sz="1150" spc="-5" dirty="0">
                <a:solidFill>
                  <a:srgbClr val="231F20"/>
                </a:solidFill>
                <a:latin typeface="Montserrat"/>
                <a:cs typeface="Montserrat"/>
              </a:rPr>
              <a:t> </a:t>
            </a:r>
            <a:r>
              <a:rPr sz="1150" spc="-10" dirty="0">
                <a:solidFill>
                  <a:srgbClr val="231F20"/>
                </a:solidFill>
                <a:latin typeface="Montserrat"/>
                <a:cs typeface="Montserrat"/>
              </a:rPr>
              <a:t>written</a:t>
            </a:r>
            <a:r>
              <a:rPr sz="1150" spc="-5" dirty="0">
                <a:solidFill>
                  <a:srgbClr val="231F20"/>
                </a:solidFill>
                <a:latin typeface="Montserrat"/>
                <a:cs typeface="Montserrat"/>
              </a:rPr>
              <a:t> </a:t>
            </a:r>
            <a:r>
              <a:rPr sz="1150" spc="-10" dirty="0">
                <a:solidFill>
                  <a:srgbClr val="231F20"/>
                </a:solidFill>
                <a:latin typeface="Montserrat"/>
                <a:cs typeface="Montserrat"/>
              </a:rPr>
              <a:t>expression</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passion</a:t>
            </a:r>
            <a:r>
              <a:rPr sz="1150" spc="-5" dirty="0">
                <a:solidFill>
                  <a:srgbClr val="231F20"/>
                </a:solidFill>
                <a:latin typeface="Montserrat"/>
                <a:cs typeface="Montserrat"/>
              </a:rPr>
              <a:t> </a:t>
            </a:r>
            <a:r>
              <a:rPr sz="1150" dirty="0">
                <a:solidFill>
                  <a:srgbClr val="231F20"/>
                </a:solidFill>
                <a:latin typeface="Montserrat"/>
                <a:cs typeface="Montserrat"/>
              </a:rPr>
              <a:t>for </a:t>
            </a:r>
            <a:r>
              <a:rPr sz="1150" spc="-10" dirty="0">
                <a:solidFill>
                  <a:srgbClr val="231F20"/>
                </a:solidFill>
                <a:latin typeface="Montserrat"/>
                <a:cs typeface="Montserrat"/>
              </a:rPr>
              <a:t>photography</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videography.</a:t>
            </a:r>
            <a:r>
              <a:rPr sz="1150" spc="-5" dirty="0">
                <a:solidFill>
                  <a:srgbClr val="231F20"/>
                </a:solidFill>
                <a:latin typeface="Montserrat"/>
                <a:cs typeface="Montserrat"/>
              </a:rPr>
              <a:t> </a:t>
            </a:r>
            <a:r>
              <a:rPr sz="1150" spc="-10" dirty="0">
                <a:solidFill>
                  <a:srgbClr val="231F20"/>
                </a:solidFill>
                <a:latin typeface="Montserrat"/>
                <a:cs typeface="Montserrat"/>
              </a:rPr>
              <a:t>While </a:t>
            </a:r>
            <a:r>
              <a:rPr sz="1150" dirty="0">
                <a:solidFill>
                  <a:srgbClr val="231F20"/>
                </a:solidFill>
                <a:latin typeface="Montserrat"/>
                <a:cs typeface="Montserrat"/>
              </a:rPr>
              <a:t>some</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editing</a:t>
            </a:r>
            <a:r>
              <a:rPr sz="1150" spc="-25" dirty="0">
                <a:solidFill>
                  <a:srgbClr val="231F20"/>
                </a:solidFill>
                <a:latin typeface="Montserrat"/>
                <a:cs typeface="Montserrat"/>
              </a:rPr>
              <a:t> </a:t>
            </a:r>
            <a:r>
              <a:rPr sz="1150" dirty="0">
                <a:solidFill>
                  <a:srgbClr val="231F20"/>
                </a:solidFill>
                <a:latin typeface="Montserrat"/>
                <a:cs typeface="Montserrat"/>
              </a:rPr>
              <a:t>using</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variety</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30" dirty="0">
                <a:solidFill>
                  <a:srgbClr val="231F20"/>
                </a:solidFill>
                <a:latin typeface="Montserrat"/>
                <a:cs typeface="Montserrat"/>
              </a:rPr>
              <a:t> </a:t>
            </a:r>
            <a:r>
              <a:rPr sz="1150" dirty="0">
                <a:solidFill>
                  <a:srgbClr val="231F20"/>
                </a:solidFill>
                <a:latin typeface="Montserrat"/>
                <a:cs typeface="Montserrat"/>
              </a:rPr>
              <a:t>such</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Photopea</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PixlR</a:t>
            </a:r>
            <a:r>
              <a:rPr sz="1150" spc="-25" dirty="0">
                <a:solidFill>
                  <a:srgbClr val="231F20"/>
                </a:solidFill>
                <a:latin typeface="Montserrat"/>
                <a:cs typeface="Montserrat"/>
              </a:rPr>
              <a:t> </a:t>
            </a:r>
            <a:r>
              <a:rPr sz="1150" dirty="0">
                <a:solidFill>
                  <a:srgbClr val="231F20"/>
                </a:solidFill>
                <a:latin typeface="Montserrat"/>
                <a:cs typeface="Montserrat"/>
              </a:rPr>
              <a:t>would</a:t>
            </a:r>
            <a:r>
              <a:rPr sz="1150" spc="-30" dirty="0">
                <a:solidFill>
                  <a:srgbClr val="231F20"/>
                </a:solidFill>
                <a:latin typeface="Montserrat"/>
                <a:cs typeface="Montserrat"/>
              </a:rPr>
              <a:t> </a:t>
            </a:r>
            <a:r>
              <a:rPr sz="1150" spc="-25" dirty="0">
                <a:solidFill>
                  <a:srgbClr val="231F20"/>
                </a:solidFill>
                <a:latin typeface="Montserrat"/>
                <a:cs typeface="Montserrat"/>
              </a:rPr>
              <a:t>be </a:t>
            </a:r>
            <a:r>
              <a:rPr sz="1150" dirty="0">
                <a:solidFill>
                  <a:srgbClr val="231F20"/>
                </a:solidFill>
                <a:latin typeface="Montserrat"/>
                <a:cs typeface="Montserrat"/>
              </a:rPr>
              <a:t>beneficial,</a:t>
            </a:r>
            <a:r>
              <a:rPr sz="1150" spc="-10" dirty="0">
                <a:solidFill>
                  <a:srgbClr val="231F20"/>
                </a:solidFill>
                <a:latin typeface="Montserrat"/>
                <a:cs typeface="Montserrat"/>
              </a:rPr>
              <a:t> </a:t>
            </a:r>
            <a:r>
              <a:rPr sz="1150" dirty="0">
                <a:solidFill>
                  <a:srgbClr val="231F20"/>
                </a:solidFill>
                <a:latin typeface="Montserrat"/>
                <a:cs typeface="Montserrat"/>
              </a:rPr>
              <a:t>these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be</a:t>
            </a:r>
            <a:r>
              <a:rPr sz="1150" spc="-5" dirty="0">
                <a:solidFill>
                  <a:srgbClr val="231F20"/>
                </a:solidFill>
                <a:latin typeface="Montserrat"/>
                <a:cs typeface="Montserrat"/>
              </a:rPr>
              <a:t> </a:t>
            </a:r>
            <a:r>
              <a:rPr sz="1150" spc="-10" dirty="0">
                <a:solidFill>
                  <a:srgbClr val="231F20"/>
                </a:solidFill>
                <a:latin typeface="Montserrat"/>
                <a:cs typeface="Montserrat"/>
              </a:rPr>
              <a:t>covered </a:t>
            </a:r>
            <a:r>
              <a:rPr sz="1150" dirty="0">
                <a:solidFill>
                  <a:srgbClr val="231F20"/>
                </a:solidFill>
                <a:latin typeface="Montserrat"/>
                <a:cs typeface="Montserrat"/>
              </a:rPr>
              <a:t>within</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course.</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spc="-10" dirty="0">
                <a:solidFill>
                  <a:srgbClr val="231F20"/>
                </a:solidFill>
                <a:latin typeface="Montserrat"/>
                <a:cs typeface="Montserrat"/>
              </a:rPr>
              <a:t>completed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course.</a:t>
            </a:r>
            <a:endParaRPr sz="1150" dirty="0">
              <a:latin typeface="Montserrat"/>
              <a:cs typeface="Montserrat"/>
            </a:endParaRPr>
          </a:p>
          <a:p>
            <a:pPr marL="12700" marR="5080">
              <a:lnSpc>
                <a:spcPct val="108700"/>
              </a:lnSpc>
            </a:pPr>
            <a:r>
              <a:rPr sz="1150" spc="-1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requires extensive research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review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variety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Media</a:t>
            </a:r>
            <a:r>
              <a:rPr sz="1150" spc="-10" dirty="0">
                <a:solidFill>
                  <a:srgbClr val="231F20"/>
                </a:solidFill>
                <a:latin typeface="Montserrat"/>
                <a:cs typeface="Montserrat"/>
              </a:rPr>
              <a:t> Products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spc="-10" dirty="0">
                <a:solidFill>
                  <a:srgbClr val="231F20"/>
                </a:solidFill>
                <a:latin typeface="Montserrat"/>
                <a:cs typeface="Montserrat"/>
              </a:rPr>
              <a:t>whatever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has</a:t>
            </a:r>
            <a:r>
              <a:rPr sz="1150" spc="-15" dirty="0">
                <a:solidFill>
                  <a:srgbClr val="231F20"/>
                </a:solidFill>
                <a:latin typeface="Montserrat"/>
                <a:cs typeface="Montserrat"/>
              </a:rPr>
              <a:t> </a:t>
            </a:r>
            <a:r>
              <a:rPr sz="1150" dirty="0">
                <a:solidFill>
                  <a:srgbClr val="231F20"/>
                </a:solidFill>
                <a:latin typeface="Montserrat"/>
                <a:cs typeface="Montserrat"/>
              </a:rPr>
              <a:t>been</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examining board.</a:t>
            </a:r>
            <a:endParaRPr sz="1150" dirty="0">
              <a:latin typeface="Montserrat"/>
              <a:cs typeface="Montserrat"/>
            </a:endParaRPr>
          </a:p>
          <a:p>
            <a:pPr marL="12700" marR="113664">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5090" algn="just">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7630" algn="just">
              <a:lnSpc>
                <a:spcPct val="108700"/>
              </a:lnSpc>
            </a:pP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these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done</a:t>
            </a:r>
            <a:r>
              <a:rPr sz="1150" spc="-25" dirty="0">
                <a:solidFill>
                  <a:srgbClr val="231F20"/>
                </a:solidFill>
                <a:latin typeface="Montserrat"/>
                <a:cs typeface="Montserrat"/>
              </a:rPr>
              <a:t> </a:t>
            </a:r>
            <a:r>
              <a:rPr sz="1150" dirty="0">
                <a:solidFill>
                  <a:srgbClr val="231F20"/>
                </a:solidFill>
                <a:latin typeface="Montserrat"/>
                <a:cs typeface="Montserrat"/>
              </a:rPr>
              <a:t>under</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conditions.</a:t>
            </a:r>
            <a:r>
              <a:rPr sz="1150" spc="-25" dirty="0">
                <a:solidFill>
                  <a:srgbClr val="231F20"/>
                </a:solidFill>
                <a:latin typeface="Montserrat"/>
                <a:cs typeface="Montserrat"/>
              </a:rPr>
              <a:t> </a:t>
            </a: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excel</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production</a:t>
            </a:r>
            <a:r>
              <a:rPr sz="1150" spc="-25" dirty="0">
                <a:solidFill>
                  <a:srgbClr val="231F20"/>
                </a:solidFill>
                <a:latin typeface="Montserrat"/>
                <a:cs typeface="Montserrat"/>
              </a:rPr>
              <a:t> </a:t>
            </a:r>
            <a:r>
              <a:rPr sz="1150" dirty="0">
                <a:solidFill>
                  <a:srgbClr val="231F20"/>
                </a:solidFill>
                <a:latin typeface="Montserrat"/>
                <a:cs typeface="Montserrat"/>
              </a:rPr>
              <a:t>pieces,</a:t>
            </a:r>
            <a:r>
              <a:rPr sz="1150" spc="-25" dirty="0">
                <a:solidFill>
                  <a:srgbClr val="231F20"/>
                </a:solidFill>
                <a:latin typeface="Montserrat"/>
                <a:cs typeface="Montserrat"/>
              </a:rPr>
              <a:t> </a:t>
            </a:r>
            <a:r>
              <a:rPr sz="1150" dirty="0">
                <a:solidFill>
                  <a:srgbClr val="231F20"/>
                </a:solidFill>
                <a:latin typeface="Montserrat"/>
                <a:cs typeface="Montserrat"/>
              </a:rPr>
              <a:t>precision</a:t>
            </a:r>
            <a:r>
              <a:rPr sz="1150" spc="-25" dirty="0">
                <a:solidFill>
                  <a:srgbClr val="231F20"/>
                </a:solidFill>
                <a:latin typeface="Montserrat"/>
                <a:cs typeface="Montserrat"/>
              </a:rPr>
              <a:t> and </a:t>
            </a:r>
            <a:r>
              <a:rPr sz="1150" dirty="0">
                <a:solidFill>
                  <a:srgbClr val="231F20"/>
                </a:solidFill>
                <a:latin typeface="Montserrat"/>
                <a:cs typeface="Montserrat"/>
              </a:rPr>
              <a:t>willingness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adjust</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spc="-10" dirty="0">
                <a:solidFill>
                  <a:srgbClr val="231F20"/>
                </a:solidFill>
                <a:latin typeface="Montserrat"/>
                <a:cs typeface="Montserrat"/>
              </a:rPr>
              <a:t>important.</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594100">
              <a:lnSpc>
                <a:spcPct val="108700"/>
              </a:lnSpc>
            </a:pPr>
            <a:r>
              <a:rPr sz="1150" dirty="0">
                <a:solidFill>
                  <a:srgbClr val="231F20"/>
                </a:solidFill>
                <a:latin typeface="Montserrat"/>
                <a:cs typeface="Montserrat"/>
              </a:rPr>
              <a:t>Creative</a:t>
            </a:r>
            <a:r>
              <a:rPr sz="1150" spc="-55" dirty="0">
                <a:solidFill>
                  <a:srgbClr val="231F20"/>
                </a:solidFill>
                <a:latin typeface="Montserrat"/>
                <a:cs typeface="Montserrat"/>
              </a:rPr>
              <a:t> </a:t>
            </a:r>
            <a:r>
              <a:rPr sz="1150" dirty="0">
                <a:solidFill>
                  <a:srgbClr val="231F20"/>
                </a:solidFill>
                <a:latin typeface="Montserrat"/>
                <a:cs typeface="Montserrat"/>
              </a:rPr>
              <a:t>Media</a:t>
            </a:r>
            <a:r>
              <a:rPr sz="1150" spc="-55" dirty="0">
                <a:solidFill>
                  <a:srgbClr val="231F20"/>
                </a:solidFill>
                <a:latin typeface="Montserrat"/>
                <a:cs typeface="Montserrat"/>
              </a:rPr>
              <a:t> </a:t>
            </a:r>
            <a:r>
              <a:rPr sz="1150" dirty="0">
                <a:solidFill>
                  <a:srgbClr val="231F20"/>
                </a:solidFill>
                <a:latin typeface="Montserrat"/>
                <a:cs typeface="Montserrat"/>
              </a:rPr>
              <a:t>Production</a:t>
            </a:r>
            <a:r>
              <a:rPr sz="1150" spc="-55" dirty="0">
                <a:solidFill>
                  <a:srgbClr val="231F20"/>
                </a:solidFill>
                <a:latin typeface="Montserrat"/>
                <a:cs typeface="Montserrat"/>
              </a:rPr>
              <a:t> </a:t>
            </a:r>
            <a:r>
              <a:rPr sz="1150" dirty="0">
                <a:solidFill>
                  <a:srgbClr val="231F20"/>
                </a:solidFill>
                <a:latin typeface="Montserrat"/>
                <a:cs typeface="Montserrat"/>
              </a:rPr>
              <a:t>BTEC</a:t>
            </a:r>
            <a:r>
              <a:rPr sz="1150" spc="-55" dirty="0">
                <a:solidFill>
                  <a:srgbClr val="231F20"/>
                </a:solidFill>
                <a:latin typeface="Montserrat"/>
                <a:cs typeface="Montserrat"/>
              </a:rPr>
              <a:t> </a:t>
            </a:r>
            <a:r>
              <a:rPr sz="1150" spc="-10" dirty="0">
                <a:solidFill>
                  <a:srgbClr val="231F20"/>
                </a:solidFill>
                <a:latin typeface="Montserrat"/>
                <a:cs typeface="Montserrat"/>
              </a:rPr>
              <a:t>Tech</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5" dirty="0">
                <a:solidFill>
                  <a:srgbClr val="231F20"/>
                </a:solidFill>
                <a:latin typeface="Montserrat"/>
                <a:cs typeface="Montserrat"/>
              </a:rPr>
              <a:t> </a:t>
            </a:r>
            <a:r>
              <a:rPr sz="1150" spc="-50" dirty="0">
                <a:solidFill>
                  <a:srgbClr val="231F20"/>
                </a:solidFill>
                <a:latin typeface="Montserrat"/>
                <a:cs typeface="Montserrat"/>
              </a:rPr>
              <a:t>3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spc="-10" dirty="0">
                <a:solidFill>
                  <a:srgbClr val="231F20"/>
                </a:solidFill>
                <a:latin typeface="Montserrat"/>
                <a:cs typeface="Montserrat"/>
              </a:rPr>
              <a:t>Studies</a:t>
            </a:r>
            <a:endParaRPr sz="1150" dirty="0">
              <a:latin typeface="Montserrat"/>
              <a:cs typeface="Montserrat"/>
            </a:endParaRPr>
          </a:p>
          <a:p>
            <a:pPr>
              <a:lnSpc>
                <a:spcPct val="100000"/>
              </a:lnSpc>
              <a:spcBef>
                <a:spcPts val="3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35" dirty="0">
                <a:solidFill>
                  <a:srgbClr val="231F20"/>
                </a:solidFill>
                <a:latin typeface="Montserrat"/>
                <a:cs typeface="Montserrat"/>
              </a:rPr>
              <a:t> </a:t>
            </a:r>
            <a:r>
              <a:rPr sz="1150" spc="-10" dirty="0">
                <a:solidFill>
                  <a:srgbClr val="231F20"/>
                </a:solidFill>
                <a:latin typeface="Montserrat"/>
                <a:cs typeface="Montserrat"/>
              </a:rPr>
              <a:t>Copywriter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TV/Film</a:t>
            </a:r>
            <a:r>
              <a:rPr sz="1150" spc="-3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Graphic</a:t>
            </a:r>
            <a:r>
              <a:rPr sz="1150" spc="-15" dirty="0">
                <a:solidFill>
                  <a:srgbClr val="231F20"/>
                </a:solidFill>
                <a:latin typeface="Montserrat"/>
                <a:cs typeface="Montserrat"/>
              </a:rPr>
              <a:t> </a:t>
            </a:r>
            <a:r>
              <a:rPr sz="1150" spc="-10" dirty="0">
                <a:solidFill>
                  <a:srgbClr val="231F20"/>
                </a:solidFill>
                <a:latin typeface="Montserrat"/>
                <a:cs typeface="Montserrat"/>
              </a:rPr>
              <a:t>Designer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Animator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20" dirty="0">
                <a:solidFill>
                  <a:srgbClr val="231F20"/>
                </a:solidFill>
                <a:latin typeface="Montserrat"/>
                <a:cs typeface="Montserrat"/>
              </a:rPr>
              <a:t> </a:t>
            </a:r>
            <a:r>
              <a:rPr sz="1150" dirty="0">
                <a:solidFill>
                  <a:srgbClr val="231F20"/>
                </a:solidFill>
                <a:latin typeface="Montserrat"/>
                <a:cs typeface="Montserrat"/>
              </a:rPr>
              <a:t>Art</a:t>
            </a:r>
            <a:r>
              <a:rPr sz="1150" spc="-1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Technician</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Art </a:t>
            </a:r>
            <a:r>
              <a:rPr sz="1150" spc="-10" dirty="0">
                <a:solidFill>
                  <a:srgbClr val="231F20"/>
                </a:solidFill>
                <a:latin typeface="Montserrat"/>
                <a:cs typeface="Montserrat"/>
              </a:rPr>
              <a:t>Editor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Journalism</a:t>
            </a:r>
            <a:endParaRPr sz="1150" dirty="0">
              <a:latin typeface="Montserrat"/>
              <a:cs typeface="Montserra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215515">
              <a:lnSpc>
                <a:spcPct val="100000"/>
              </a:lnSpc>
              <a:spcBef>
                <a:spcPts val="100"/>
              </a:spcBef>
            </a:pPr>
            <a:r>
              <a:rPr dirty="0"/>
              <a:t>BTEC</a:t>
            </a:r>
            <a:r>
              <a:rPr spc="-85" dirty="0"/>
              <a:t> </a:t>
            </a:r>
            <a:r>
              <a:rPr spc="-10" dirty="0"/>
              <a:t>Music</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481313"/>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Pearson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1/Level</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5" dirty="0">
                <a:solidFill>
                  <a:srgbClr val="231F20"/>
                </a:solidFill>
                <a:latin typeface="Montserrat"/>
                <a:cs typeface="Montserrat"/>
              </a:rPr>
              <a:t> </a:t>
            </a:r>
            <a:r>
              <a:rPr sz="1150" spc="-10" dirty="0">
                <a:solidFill>
                  <a:srgbClr val="231F20"/>
                </a:solidFill>
                <a:latin typeface="Montserrat"/>
                <a:cs typeface="Montserrat"/>
              </a:rPr>
              <a:t>Tech</a:t>
            </a:r>
            <a:r>
              <a:rPr sz="1150" spc="-35" dirty="0">
                <a:solidFill>
                  <a:srgbClr val="231F20"/>
                </a:solidFill>
                <a:latin typeface="Montserrat"/>
                <a:cs typeface="Montserrat"/>
              </a:rPr>
              <a:t> </a:t>
            </a:r>
            <a:r>
              <a:rPr sz="1150" spc="-10" dirty="0">
                <a:solidFill>
                  <a:srgbClr val="231F20"/>
                </a:solidFill>
                <a:latin typeface="Montserrat"/>
                <a:cs typeface="Montserrat"/>
              </a:rPr>
              <a:t>Award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Music</a:t>
            </a:r>
            <a:r>
              <a:rPr sz="1150" spc="-40" dirty="0">
                <a:solidFill>
                  <a:srgbClr val="231F20"/>
                </a:solidFill>
                <a:latin typeface="Montserrat"/>
                <a:cs typeface="Montserrat"/>
              </a:rPr>
              <a:t> </a:t>
            </a:r>
            <a:r>
              <a:rPr sz="1150" spc="-10" dirty="0">
                <a:solidFill>
                  <a:srgbClr val="231F20"/>
                </a:solidFill>
                <a:latin typeface="Montserrat"/>
                <a:cs typeface="Montserrat"/>
              </a:rPr>
              <a:t>Practice</a:t>
            </a:r>
            <a:r>
              <a:rPr sz="1150" spc="-35" dirty="0">
                <a:solidFill>
                  <a:srgbClr val="231F20"/>
                </a:solidFill>
                <a:latin typeface="Montserrat"/>
                <a:cs typeface="Montserrat"/>
              </a:rPr>
              <a:t> </a:t>
            </a:r>
            <a:r>
              <a:rPr sz="1150" dirty="0">
                <a:solidFill>
                  <a:srgbClr val="231F20"/>
                </a:solidFill>
                <a:latin typeface="Montserrat"/>
                <a:cs typeface="Montserrat"/>
              </a:rPr>
              <a:t>(603/7055/5)</a:t>
            </a:r>
            <a:r>
              <a:rPr sz="1150" spc="-35" dirty="0">
                <a:solidFill>
                  <a:srgbClr val="231F20"/>
                </a:solidFill>
                <a:latin typeface="Montserrat"/>
                <a:cs typeface="Montserrat"/>
              </a:rPr>
              <a:t> </a:t>
            </a:r>
            <a:r>
              <a:rPr sz="1150" dirty="0">
                <a:solidFill>
                  <a:srgbClr val="231F20"/>
                </a:solidFill>
                <a:latin typeface="Montserrat"/>
                <a:cs typeface="Montserrat"/>
              </a:rPr>
              <a:t>is</a:t>
            </a:r>
            <a:r>
              <a:rPr sz="1150" spc="-35" dirty="0">
                <a:solidFill>
                  <a:srgbClr val="231F20"/>
                </a:solidFill>
                <a:latin typeface="Montserrat"/>
                <a:cs typeface="Montserrat"/>
              </a:rPr>
              <a:t> </a:t>
            </a:r>
            <a:r>
              <a:rPr sz="1150" dirty="0">
                <a:solidFill>
                  <a:srgbClr val="231F20"/>
                </a:solidFill>
                <a:latin typeface="Montserrat"/>
                <a:cs typeface="Montserrat"/>
              </a:rPr>
              <a:t>for</a:t>
            </a:r>
            <a:r>
              <a:rPr sz="1150" spc="-35" dirty="0">
                <a:solidFill>
                  <a:srgbClr val="231F20"/>
                </a:solidFill>
                <a:latin typeface="Montserrat"/>
                <a:cs typeface="Montserrat"/>
              </a:rPr>
              <a:t> </a:t>
            </a:r>
            <a:r>
              <a:rPr sz="1150" dirty="0">
                <a:solidFill>
                  <a:srgbClr val="231F20"/>
                </a:solidFill>
                <a:latin typeface="Montserrat"/>
                <a:cs typeface="Montserrat"/>
              </a:rPr>
              <a:t>learners</a:t>
            </a:r>
            <a:r>
              <a:rPr sz="1150" spc="-35" dirty="0">
                <a:solidFill>
                  <a:srgbClr val="231F20"/>
                </a:solidFill>
                <a:latin typeface="Montserrat"/>
                <a:cs typeface="Montserrat"/>
              </a:rPr>
              <a:t> </a:t>
            </a:r>
            <a:r>
              <a:rPr sz="1150" spc="-25" dirty="0">
                <a:solidFill>
                  <a:srgbClr val="231F20"/>
                </a:solidFill>
                <a:latin typeface="Montserrat"/>
                <a:cs typeface="Montserrat"/>
              </a:rPr>
              <a:t>who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acquire</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technical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musical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techniques,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responding</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music</a:t>
            </a:r>
            <a:r>
              <a:rPr sz="1150" spc="-10" dirty="0">
                <a:solidFill>
                  <a:srgbClr val="231F20"/>
                </a:solidFill>
                <a:latin typeface="Montserrat"/>
                <a:cs typeface="Montserrat"/>
              </a:rPr>
              <a:t> </a:t>
            </a:r>
            <a:r>
              <a:rPr sz="1150" dirty="0">
                <a:solidFill>
                  <a:srgbClr val="231F20"/>
                </a:solidFill>
                <a:latin typeface="Montserrat"/>
                <a:cs typeface="Montserrat"/>
              </a:rPr>
              <a:t>industry</a:t>
            </a:r>
            <a:r>
              <a:rPr sz="1150" spc="-1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Key</a:t>
            </a:r>
            <a:r>
              <a:rPr sz="1150" spc="-15" dirty="0">
                <a:solidFill>
                  <a:srgbClr val="231F20"/>
                </a:solidFill>
                <a:latin typeface="Montserrat"/>
                <a:cs typeface="Montserrat"/>
              </a:rPr>
              <a:t> </a:t>
            </a:r>
            <a:r>
              <a:rPr sz="1150" dirty="0">
                <a:solidFill>
                  <a:srgbClr val="231F20"/>
                </a:solidFill>
                <a:latin typeface="Montserrat"/>
                <a:cs typeface="Montserrat"/>
              </a:rPr>
              <a:t>Stage</a:t>
            </a:r>
            <a:r>
              <a:rPr sz="1150" spc="-10"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spc="-10" dirty="0">
                <a:solidFill>
                  <a:srgbClr val="231F20"/>
                </a:solidFill>
                <a:latin typeface="Montserrat"/>
                <a:cs typeface="Montserrat"/>
              </a:rPr>
              <a:t>enables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using</a:t>
            </a:r>
            <a:r>
              <a:rPr sz="1150" spc="-25" dirty="0">
                <a:solidFill>
                  <a:srgbClr val="231F20"/>
                </a:solidFill>
                <a:latin typeface="Montserrat"/>
                <a:cs typeface="Montserrat"/>
              </a:rPr>
              <a:t> </a:t>
            </a:r>
            <a:r>
              <a:rPr sz="1150" dirty="0">
                <a:solidFill>
                  <a:srgbClr val="231F20"/>
                </a:solidFill>
                <a:latin typeface="Montserrat"/>
                <a:cs typeface="Montserrat"/>
              </a:rPr>
              <a:t>musical</a:t>
            </a:r>
            <a:r>
              <a:rPr sz="1150" spc="-30" dirty="0">
                <a:solidFill>
                  <a:srgbClr val="231F20"/>
                </a:solidFill>
                <a:latin typeface="Montserrat"/>
                <a:cs typeface="Montserrat"/>
              </a:rPr>
              <a:t> </a:t>
            </a:r>
            <a:r>
              <a:rPr sz="1150" dirty="0">
                <a:solidFill>
                  <a:srgbClr val="231F20"/>
                </a:solidFill>
                <a:latin typeface="Montserrat"/>
                <a:cs typeface="Montserrat"/>
              </a:rPr>
              <a:t>elements,</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30" dirty="0">
                <a:solidFill>
                  <a:srgbClr val="231F20"/>
                </a:solidFill>
                <a:latin typeface="Montserrat"/>
                <a:cs typeface="Montserrat"/>
              </a:rPr>
              <a:t> </a:t>
            </a:r>
            <a:r>
              <a:rPr sz="1150" spc="-10" dirty="0">
                <a:solidFill>
                  <a:srgbClr val="231F20"/>
                </a:solidFill>
                <a:latin typeface="Montserrat"/>
                <a:cs typeface="Montserrat"/>
              </a:rPr>
              <a:t>creation,</a:t>
            </a:r>
            <a:r>
              <a:rPr sz="1150" spc="-2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production,</a:t>
            </a:r>
            <a:r>
              <a:rPr sz="1150" spc="-20" dirty="0">
                <a:solidFill>
                  <a:srgbClr val="231F20"/>
                </a:solidFill>
                <a:latin typeface="Montserrat"/>
                <a:cs typeface="Montserrat"/>
              </a:rPr>
              <a:t> </a:t>
            </a:r>
            <a:r>
              <a:rPr sz="1150" dirty="0">
                <a:solidFill>
                  <a:srgbClr val="231F20"/>
                </a:solidFill>
                <a:latin typeface="Montserrat"/>
                <a:cs typeface="Montserrat"/>
              </a:rPr>
              <a:t>using</a:t>
            </a:r>
            <a:r>
              <a:rPr sz="1150" spc="-15"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a:p>
            <a:pPr marL="12700" marR="50800">
              <a:lnSpc>
                <a:spcPts val="1350"/>
              </a:lnSpc>
            </a:pPr>
            <a:r>
              <a:rPr sz="1150" spc="-10" dirty="0">
                <a:solidFill>
                  <a:srgbClr val="231F20"/>
                </a:solidFill>
                <a:latin typeface="Montserrat"/>
                <a:cs typeface="Montserrat"/>
              </a:rPr>
              <a:t>self-development,</a:t>
            </a:r>
            <a:r>
              <a:rPr sz="1150" spc="-20" dirty="0">
                <a:solidFill>
                  <a:srgbClr val="231F20"/>
                </a:solidFill>
                <a:latin typeface="Montserrat"/>
                <a:cs typeface="Montserrat"/>
              </a:rPr>
              <a:t> </a:t>
            </a:r>
            <a:r>
              <a:rPr sz="1150" dirty="0">
                <a:solidFill>
                  <a:srgbClr val="231F20"/>
                </a:solidFill>
                <a:latin typeface="Montserrat"/>
                <a:cs typeface="Montserrat"/>
              </a:rPr>
              <a:t>responding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15" dirty="0">
                <a:solidFill>
                  <a:srgbClr val="231F20"/>
                </a:solidFill>
                <a:latin typeface="Montserrat"/>
                <a:cs typeface="Montserrat"/>
              </a:rPr>
              <a:t> </a:t>
            </a:r>
            <a:r>
              <a:rPr sz="1150" dirty="0">
                <a:solidFill>
                  <a:srgbClr val="231F20"/>
                </a:solidFill>
                <a:latin typeface="Montserrat"/>
                <a:cs typeface="Montserrat"/>
              </a:rPr>
              <a:t>management</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endParaRPr sz="1150" dirty="0">
              <a:latin typeface="Montserrat"/>
              <a:cs typeface="Montserrat"/>
            </a:endParaRPr>
          </a:p>
          <a:p>
            <a:pPr marL="12700" marR="187960">
              <a:lnSpc>
                <a:spcPts val="1350"/>
              </a:lnSpc>
            </a:pP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0865" y="220950"/>
            <a:ext cx="6057173" cy="366767"/>
          </a:xfrm>
          <a:prstGeom prst="rect">
            <a:avLst/>
          </a:prstGeom>
        </p:spPr>
        <p:txBody>
          <a:bodyPr vert="horz" wrap="square" lIns="0" tIns="12700" rIns="0" bIns="0" rtlCol="0">
            <a:spAutoFit/>
          </a:bodyPr>
          <a:lstStyle/>
          <a:p>
            <a:pPr marL="2215515">
              <a:lnSpc>
                <a:spcPct val="100000"/>
              </a:lnSpc>
              <a:spcBef>
                <a:spcPts val="100"/>
              </a:spcBef>
            </a:pPr>
            <a:r>
              <a:rPr lang="en-GB" dirty="0"/>
              <a:t>GCSE Music</a:t>
            </a:r>
            <a:endParaRPr spc="-10" dirty="0"/>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36589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lang="en-GB" sz="1150" spc="-10" dirty="0">
                <a:solidFill>
                  <a:srgbClr val="231F20"/>
                </a:solidFill>
                <a:latin typeface="Montserrat"/>
                <a:cs typeface="Montserrat"/>
              </a:rPr>
              <a:t>Eduqas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lang="en-GB" sz="1150" dirty="0">
                <a:solidFill>
                  <a:srgbClr val="231F20"/>
                </a:solidFill>
                <a:latin typeface="Montserrat"/>
                <a:cs typeface="Montserrat"/>
              </a:rPr>
              <a:t>The Eduqas music GCSE course encourages an integrated approach to the three distinct disciplines of performing, composing and appraising through four interrelated areas of study. The four areas of study are designed to develop knowledge and understanding of music through the study of a variety of genres and styles in a wider context. The Western Classical Tradition forms the basis of Musical Forms and Devices (area of study 1), and learners should take the opportunity to explore these forms and devices further in the other three areas of study. Music for Ensemble (area of study 2) allows learners to look more closely at texture and sonority. Film Music (area of study 3) and Popular Music (area of study 4) provide an opportunity to look at contrasting styles and genres of music.</a:t>
            </a:r>
          </a:p>
          <a:p>
            <a:pPr marL="12700" marR="5080">
              <a:lnSpc>
                <a:spcPts val="1350"/>
              </a:lnSpc>
              <a:spcBef>
                <a:spcPts val="55"/>
              </a:spcBef>
            </a:pPr>
            <a:endParaRPr lang="en-GB" sz="1150" b="1" spc="-10" dirty="0">
              <a:solidFill>
                <a:srgbClr val="231F20"/>
              </a:solidFill>
              <a:latin typeface="Montserrat"/>
              <a:cs typeface="Montserrat"/>
            </a:endParaRPr>
          </a:p>
          <a:p>
            <a:pPr marL="12700" marR="5080">
              <a:lnSpc>
                <a:spcPts val="1350"/>
              </a:lnSpc>
              <a:spcBef>
                <a:spcPts val="5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lang="en-GB" sz="1150" dirty="0">
                <a:solidFill>
                  <a:srgbClr val="231F20"/>
                </a:solidFill>
                <a:latin typeface="Montserrat"/>
                <a:cs typeface="Montserrat"/>
              </a:rPr>
              <a:t>, Exam</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pPr>
            <a:endParaRPr lang="en-GB" sz="1150" dirty="0">
              <a:solidFill>
                <a:srgbClr val="231F20"/>
              </a:solidFill>
              <a:latin typeface="Montserrat"/>
              <a:cs typeface="Montserrat"/>
            </a:endParaRPr>
          </a:p>
          <a:p>
            <a:pPr marL="12700">
              <a:lnSpc>
                <a:spcPts val="1365"/>
              </a:lnSpc>
            </a:pPr>
            <a:r>
              <a:rPr lang="en-GB" sz="1150" b="1" dirty="0">
                <a:solidFill>
                  <a:srgbClr val="231F20"/>
                </a:solidFill>
                <a:latin typeface="Montserrat"/>
                <a:cs typeface="Montserrat"/>
              </a:rPr>
              <a:t>Next Steps</a:t>
            </a: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lang="en-GB" sz="1150" spc="-10" dirty="0">
              <a:solidFill>
                <a:srgbClr val="231F20"/>
              </a:solidFill>
              <a:latin typeface="Montserrat"/>
              <a:cs typeface="Montserrat"/>
            </a:endParaRPr>
          </a:p>
          <a:p>
            <a:pPr marL="12700">
              <a:lnSpc>
                <a:spcPts val="1365"/>
              </a:lnSpc>
            </a:pPr>
            <a:endParaRPr lang="en-GB" sz="1150" spc="-10" dirty="0">
              <a:solidFill>
                <a:srgbClr val="231F20"/>
              </a:solidFill>
              <a:latin typeface="Montserrat"/>
              <a:cs typeface="Montserrat"/>
            </a:endParaRPr>
          </a:p>
          <a:p>
            <a:pPr marL="12700">
              <a:lnSpc>
                <a:spcPts val="1365"/>
              </a:lnSpc>
            </a:pPr>
            <a:r>
              <a:rPr lang="en-GB" sz="1150" b="1" spc="-10" dirty="0">
                <a:solidFill>
                  <a:srgbClr val="231F20"/>
                </a:solidFill>
                <a:latin typeface="Montserrat"/>
                <a:cs typeface="Montserrat"/>
              </a:rPr>
              <a:t>Future Pathways</a:t>
            </a: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a:p>
            <a:pPr marL="12700">
              <a:lnSpc>
                <a:spcPts val="1365"/>
              </a:lnSpc>
            </a:pPr>
            <a:endParaRPr lang="en-GB" sz="1150" b="1" spc="-10" dirty="0">
              <a:solidFill>
                <a:srgbClr val="231F20"/>
              </a:solidFill>
              <a:latin typeface="Montserrat"/>
              <a:cs typeface="Montserrat"/>
            </a:endParaRPr>
          </a:p>
        </p:txBody>
      </p:sp>
    </p:spTree>
    <p:extLst>
      <p:ext uri="{BB962C8B-B14F-4D97-AF65-F5344CB8AC3E}">
        <p14:creationId xmlns:p14="http://schemas.microsoft.com/office/powerpoint/2010/main" val="3824288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470660">
              <a:lnSpc>
                <a:spcPct val="100000"/>
              </a:lnSpc>
              <a:spcBef>
                <a:spcPts val="100"/>
              </a:spcBef>
            </a:pPr>
            <a:r>
              <a:rPr dirty="0"/>
              <a:t>BTEC</a:t>
            </a:r>
            <a:r>
              <a:rPr spc="-80" dirty="0"/>
              <a:t> </a:t>
            </a:r>
            <a:r>
              <a:rPr dirty="0"/>
              <a:t>Performing</a:t>
            </a:r>
            <a:r>
              <a:rPr spc="-80" dirty="0"/>
              <a:t> </a:t>
            </a:r>
            <a:r>
              <a:rPr spc="-20" dirty="0"/>
              <a:t>Arts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89299" y="691938"/>
            <a:ext cx="6762750" cy="7263130"/>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marR="118110">
              <a:lnSpc>
                <a:spcPct val="108700"/>
              </a:lnSpc>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1/Level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Performing</a:t>
            </a:r>
            <a:r>
              <a:rPr sz="1150" spc="-30" dirty="0">
                <a:solidFill>
                  <a:srgbClr val="231F20"/>
                </a:solidFill>
                <a:latin typeface="Montserrat"/>
                <a:cs typeface="Montserrat"/>
              </a:rPr>
              <a:t> </a:t>
            </a:r>
            <a:r>
              <a:rPr sz="1150" dirty="0">
                <a:solidFill>
                  <a:srgbClr val="231F20"/>
                </a:solidFill>
                <a:latin typeface="Montserrat"/>
                <a:cs typeface="Montserrat"/>
              </a:rPr>
              <a:t>Arts</a:t>
            </a:r>
            <a:r>
              <a:rPr sz="1150" spc="-25" dirty="0">
                <a:solidFill>
                  <a:srgbClr val="231F20"/>
                </a:solidFill>
                <a:latin typeface="Montserrat"/>
                <a:cs typeface="Montserrat"/>
              </a:rPr>
              <a:t> </a:t>
            </a:r>
            <a:r>
              <a:rPr sz="1150" dirty="0">
                <a:solidFill>
                  <a:srgbClr val="231F20"/>
                </a:solidFill>
                <a:latin typeface="Montserrat"/>
                <a:cs typeface="Montserrat"/>
              </a:rPr>
              <a:t>(603/7054/3)</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acquire</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studying</a:t>
            </a:r>
            <a:r>
              <a:rPr sz="1150" spc="-25" dirty="0">
                <a:solidFill>
                  <a:srgbClr val="231F20"/>
                </a:solidFill>
                <a:latin typeface="Montserrat"/>
                <a:cs typeface="Montserrat"/>
              </a:rPr>
              <a:t> </a:t>
            </a:r>
            <a:r>
              <a:rPr sz="1150" spc="-10" dirty="0">
                <a:solidFill>
                  <a:srgbClr val="231F20"/>
                </a:solidFill>
                <a:latin typeface="Montserrat"/>
                <a:cs typeface="Montserrat"/>
              </a:rPr>
              <a:t>professionals’</a:t>
            </a:r>
            <a:r>
              <a:rPr sz="1150" spc="-20" dirty="0">
                <a:solidFill>
                  <a:srgbClr val="231F20"/>
                </a:solidFill>
                <a:latin typeface="Montserrat"/>
                <a:cs typeface="Montserrat"/>
              </a:rPr>
              <a:t> </a:t>
            </a:r>
            <a:r>
              <a:rPr sz="1150" dirty="0">
                <a:solidFill>
                  <a:srgbClr val="231F20"/>
                </a:solidFill>
                <a:latin typeface="Montserrat"/>
                <a:cs typeface="Montserrat"/>
              </a:rPr>
              <a:t>work</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processes</a:t>
            </a:r>
            <a:r>
              <a:rPr sz="1150" spc="-25" dirty="0">
                <a:solidFill>
                  <a:srgbClr val="231F20"/>
                </a:solidFill>
                <a:latin typeface="Montserrat"/>
                <a:cs typeface="Montserrat"/>
              </a:rPr>
              <a:t> </a:t>
            </a:r>
            <a:r>
              <a:rPr sz="1150" dirty="0">
                <a:solidFill>
                  <a:srgbClr val="231F20"/>
                </a:solidFill>
                <a:latin typeface="Montserrat"/>
                <a:cs typeface="Montserrat"/>
              </a:rPr>
              <a:t>used,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used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roles,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contribute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creation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performance</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either</a:t>
            </a:r>
            <a:r>
              <a:rPr sz="1150" spc="-30" dirty="0">
                <a:solidFill>
                  <a:srgbClr val="231F20"/>
                </a:solidFill>
                <a:latin typeface="Montserrat"/>
                <a:cs typeface="Montserrat"/>
              </a:rPr>
              <a:t> </a:t>
            </a:r>
            <a:r>
              <a:rPr sz="1150" spc="-50" dirty="0">
                <a:solidFill>
                  <a:srgbClr val="231F20"/>
                </a:solidFill>
                <a:latin typeface="Montserrat"/>
                <a:cs typeface="Montserrat"/>
              </a:rPr>
              <a:t>a</a:t>
            </a:r>
            <a:endParaRPr sz="1150">
              <a:latin typeface="Montserrat"/>
              <a:cs typeface="Montserrat"/>
            </a:endParaRPr>
          </a:p>
          <a:p>
            <a:pPr marL="12700" marR="5080">
              <a:lnSpc>
                <a:spcPct val="108700"/>
              </a:lnSpc>
            </a:pPr>
            <a:r>
              <a:rPr sz="1150" dirty="0">
                <a:solidFill>
                  <a:srgbClr val="231F20"/>
                </a:solidFill>
                <a:latin typeface="Montserrat"/>
                <a:cs typeface="Montserrat"/>
              </a:rPr>
              <a:t>performance</a:t>
            </a:r>
            <a:r>
              <a:rPr sz="1150" spc="-3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non-performance</a:t>
            </a:r>
            <a:r>
              <a:rPr sz="1150" spc="-25" dirty="0">
                <a:solidFill>
                  <a:srgbClr val="231F20"/>
                </a:solidFill>
                <a:latin typeface="Montserrat"/>
                <a:cs typeface="Montserrat"/>
              </a:rPr>
              <a:t> </a:t>
            </a:r>
            <a:r>
              <a:rPr sz="1150" dirty="0">
                <a:solidFill>
                  <a:srgbClr val="231F20"/>
                </a:solidFill>
                <a:latin typeface="Montserrat"/>
                <a:cs typeface="Montserrat"/>
              </a:rPr>
              <a:t>role</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25" dirty="0">
                <a:solidFill>
                  <a:srgbClr val="231F20"/>
                </a:solidFill>
                <a:latin typeface="Montserrat"/>
                <a:cs typeface="Montserrat"/>
              </a:rPr>
              <a:t> </a:t>
            </a:r>
            <a:r>
              <a:rPr sz="1150" dirty="0">
                <a:solidFill>
                  <a:srgbClr val="231F20"/>
                </a:solidFill>
                <a:latin typeface="Montserrat"/>
                <a:cs typeface="Montserrat"/>
              </a:rPr>
              <a:t>part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Stage</a:t>
            </a:r>
            <a:r>
              <a:rPr sz="1150" spc="-25" dirty="0">
                <a:solidFill>
                  <a:srgbClr val="231F20"/>
                </a:solidFill>
                <a:latin typeface="Montserrat"/>
                <a:cs typeface="Montserrat"/>
              </a:rPr>
              <a:t> </a:t>
            </a:r>
            <a:r>
              <a:rPr sz="1150" dirty="0">
                <a:solidFill>
                  <a:srgbClr val="231F20"/>
                </a:solidFill>
                <a:latin typeface="Montserrat"/>
                <a:cs typeface="Montserrat"/>
              </a:rPr>
              <a:t>4</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qualification </a:t>
            </a:r>
            <a:r>
              <a:rPr sz="1150" dirty="0">
                <a:solidFill>
                  <a:srgbClr val="231F20"/>
                </a:solidFill>
                <a:latin typeface="Montserrat"/>
                <a:cs typeface="Montserrat"/>
              </a:rPr>
              <a:t>enables</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refining</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applying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using</a:t>
            </a:r>
            <a:r>
              <a:rPr sz="1150" spc="-2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 </a:t>
            </a:r>
            <a:r>
              <a:rPr sz="1150" dirty="0">
                <a:solidFill>
                  <a:srgbClr val="231F20"/>
                </a:solidFill>
                <a:latin typeface="Montserrat"/>
                <a:cs typeface="Montserrat"/>
              </a:rPr>
              <a:t>working</a:t>
            </a:r>
            <a:r>
              <a:rPr sz="1150" spc="-40" dirty="0">
                <a:solidFill>
                  <a:srgbClr val="231F20"/>
                </a:solidFill>
                <a:latin typeface="Montserrat"/>
                <a:cs typeface="Montserrat"/>
              </a:rPr>
              <a:t> </a:t>
            </a:r>
            <a:r>
              <a:rPr sz="1150" dirty="0">
                <a:solidFill>
                  <a:srgbClr val="231F20"/>
                </a:solidFill>
                <a:latin typeface="Montserrat"/>
                <a:cs typeface="Montserrat"/>
              </a:rPr>
              <a:t>with</a:t>
            </a:r>
            <a:r>
              <a:rPr sz="1150" spc="-35" dirty="0">
                <a:solidFill>
                  <a:srgbClr val="231F20"/>
                </a:solidFill>
                <a:latin typeface="Montserrat"/>
                <a:cs typeface="Montserrat"/>
              </a:rPr>
              <a:t> </a:t>
            </a:r>
            <a:r>
              <a:rPr sz="1150" dirty="0">
                <a:solidFill>
                  <a:srgbClr val="231F20"/>
                </a:solidFill>
                <a:latin typeface="Montserrat"/>
                <a:cs typeface="Montserrat"/>
              </a:rPr>
              <a:t>others,</a:t>
            </a:r>
            <a:r>
              <a:rPr sz="1150" spc="-35" dirty="0">
                <a:solidFill>
                  <a:srgbClr val="231F20"/>
                </a:solidFill>
                <a:latin typeface="Montserrat"/>
                <a:cs typeface="Montserrat"/>
              </a:rPr>
              <a:t> </a:t>
            </a:r>
            <a:r>
              <a:rPr sz="1150" dirty="0">
                <a:solidFill>
                  <a:srgbClr val="231F20"/>
                </a:solidFill>
                <a:latin typeface="Montserrat"/>
                <a:cs typeface="Montserrat"/>
              </a:rPr>
              <a:t>working</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deadlines,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responding</a:t>
            </a:r>
            <a:r>
              <a:rPr sz="1150" spc="-40"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feedback</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40" dirty="0">
                <a:solidFill>
                  <a:srgbClr val="231F20"/>
                </a:solidFill>
                <a:latin typeface="Montserrat"/>
                <a:cs typeface="Montserrat"/>
              </a:rPr>
              <a:t> </a:t>
            </a:r>
            <a:r>
              <a:rPr sz="1150" dirty="0">
                <a:solidFill>
                  <a:srgbClr val="231F20"/>
                </a:solidFill>
                <a:latin typeface="Montserrat"/>
                <a:cs typeface="Montserrat"/>
              </a:rPr>
              <a:t>a</a:t>
            </a:r>
            <a:r>
              <a:rPr sz="1150" spc="-3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r>
              <a:rPr sz="1150" spc="500" dirty="0">
                <a:solidFill>
                  <a:srgbClr val="231F20"/>
                </a:solidFill>
                <a:latin typeface="Montserrat"/>
                <a:cs typeface="Montserrat"/>
              </a:rPr>
              <a:t> </a:t>
            </a: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Jobs</a:t>
            </a:r>
            <a:r>
              <a:rPr sz="1150" spc="-35"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10" dirty="0">
                <a:solidFill>
                  <a:srgbClr val="231F20"/>
                </a:solidFill>
                <a:latin typeface="Montserrat"/>
                <a:cs typeface="Montserrat"/>
              </a:rPr>
              <a:t>related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5" dirty="0">
                <a:solidFill>
                  <a:srgbClr val="231F20"/>
                </a:solidFill>
                <a:latin typeface="Montserrat"/>
                <a:cs typeface="Montserrat"/>
              </a:rPr>
              <a:t> </a:t>
            </a:r>
            <a:r>
              <a:rPr sz="1150" spc="-10" dirty="0">
                <a:solidFill>
                  <a:srgbClr val="231F20"/>
                </a:solidFill>
                <a:latin typeface="Montserrat"/>
                <a:cs typeface="Montserrat"/>
              </a:rPr>
              <a:t>include:</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Actor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Broadcast</a:t>
            </a:r>
            <a:r>
              <a:rPr sz="1150" spc="-30" dirty="0">
                <a:solidFill>
                  <a:srgbClr val="231F20"/>
                </a:solidFill>
                <a:latin typeface="Montserrat"/>
                <a:cs typeface="Montserrat"/>
              </a:rPr>
              <a:t> </a:t>
            </a:r>
            <a:r>
              <a:rPr sz="1150" spc="-10" dirty="0">
                <a:solidFill>
                  <a:srgbClr val="231F20"/>
                </a:solidFill>
                <a:latin typeface="Montserrat"/>
                <a:cs typeface="Montserrat"/>
              </a:rPr>
              <a:t>presenter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Community</a:t>
            </a:r>
            <a:r>
              <a:rPr sz="1150" spc="-5" dirty="0">
                <a:solidFill>
                  <a:srgbClr val="231F20"/>
                </a:solidFill>
                <a:latin typeface="Montserrat"/>
                <a:cs typeface="Montserrat"/>
              </a:rPr>
              <a:t> </a:t>
            </a:r>
            <a:r>
              <a:rPr sz="1150" dirty="0">
                <a:solidFill>
                  <a:srgbClr val="231F20"/>
                </a:solidFill>
                <a:latin typeface="Montserrat"/>
                <a:cs typeface="Montserrat"/>
              </a:rPr>
              <a:t>arts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Choreographer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Dancer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Drama</a:t>
            </a:r>
            <a:r>
              <a:rPr sz="1150" spc="-30"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producer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50" dirty="0">
                <a:solidFill>
                  <a:srgbClr val="231F20"/>
                </a:solidFill>
                <a:latin typeface="Montserrat"/>
                <a:cs typeface="Montserrat"/>
              </a:rPr>
              <a:t> </a:t>
            </a:r>
            <a:r>
              <a:rPr sz="1150" spc="-10" dirty="0">
                <a:solidFill>
                  <a:srgbClr val="231F20"/>
                </a:solidFill>
                <a:latin typeface="Montserrat"/>
                <a:cs typeface="Montserrat"/>
              </a:rPr>
              <a:t>director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35" dirty="0">
                <a:solidFill>
                  <a:srgbClr val="231F20"/>
                </a:solidFill>
                <a:latin typeface="Montserrat"/>
                <a:cs typeface="Montserrat"/>
              </a:rPr>
              <a:t> </a:t>
            </a:r>
            <a:r>
              <a:rPr sz="1150" dirty="0">
                <a:solidFill>
                  <a:srgbClr val="231F20"/>
                </a:solidFill>
                <a:latin typeface="Montserrat"/>
                <a:cs typeface="Montserrat"/>
              </a:rPr>
              <a:t>stage</a:t>
            </a:r>
            <a:r>
              <a:rPr sz="1150" spc="-3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3579" y="780777"/>
            <a:ext cx="470534" cy="208279"/>
          </a:xfrm>
          <a:prstGeom prst="rect">
            <a:avLst/>
          </a:prstGeom>
        </p:spPr>
        <p:txBody>
          <a:bodyPr vert="horz" wrap="square" lIns="0" tIns="12700" rIns="0" bIns="0" rtlCol="0">
            <a:spAutoFit/>
          </a:bodyPr>
          <a:lstStyle/>
          <a:p>
            <a:pPr marL="12700">
              <a:lnSpc>
                <a:spcPct val="100000"/>
              </a:lnSpc>
              <a:spcBef>
                <a:spcPts val="100"/>
              </a:spcBef>
            </a:pPr>
            <a:r>
              <a:rPr sz="1200" spc="-10" dirty="0">
                <a:solidFill>
                  <a:srgbClr val="231F20"/>
                </a:solidFill>
                <a:latin typeface="Montserrat"/>
                <a:cs typeface="Montserrat"/>
              </a:rPr>
              <a:t>Notes</a:t>
            </a:r>
            <a:endParaRPr sz="1200">
              <a:latin typeface="Montserrat"/>
              <a:cs typeface="Montserrat"/>
            </a:endParaRPr>
          </a:p>
        </p:txBody>
      </p:sp>
      <p:sp>
        <p:nvSpPr>
          <p:cNvPr id="3" name="object 3"/>
          <p:cNvSpPr/>
          <p:nvPr/>
        </p:nvSpPr>
        <p:spPr>
          <a:xfrm>
            <a:off x="359994" y="792010"/>
            <a:ext cx="6769734" cy="9286240"/>
          </a:xfrm>
          <a:custGeom>
            <a:avLst/>
            <a:gdLst/>
            <a:ahLst/>
            <a:cxnLst/>
            <a:rect l="l" t="t" r="r" b="b"/>
            <a:pathLst>
              <a:path w="6769734" h="9286240">
                <a:moveTo>
                  <a:pt x="0" y="9286227"/>
                </a:moveTo>
                <a:lnTo>
                  <a:pt x="6769557" y="9286227"/>
                </a:lnTo>
                <a:lnTo>
                  <a:pt x="6769557" y="0"/>
                </a:lnTo>
                <a:lnTo>
                  <a:pt x="0" y="0"/>
                </a:lnTo>
                <a:lnTo>
                  <a:pt x="0" y="9286227"/>
                </a:lnTo>
                <a:close/>
              </a:path>
            </a:pathLst>
          </a:custGeom>
          <a:ln w="12700">
            <a:solidFill>
              <a:srgbClr val="25408F"/>
            </a:solidFill>
          </a:ln>
        </p:spPr>
        <p:txBody>
          <a:bodyPr wrap="square" lIns="0" tIns="0" rIns="0" bIns="0" rtlCol="0"/>
          <a:lstStyle/>
          <a:p>
            <a:endParaRP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pic>
        <p:nvPicPr>
          <p:cNvPr id="3" name="object 3"/>
          <p:cNvPicPr/>
          <p:nvPr/>
        </p:nvPicPr>
        <p:blipFill>
          <a:blip r:embed="rId2" cstate="print"/>
          <a:stretch>
            <a:fillRect/>
          </a:stretch>
        </p:blipFill>
        <p:spPr>
          <a:xfrm>
            <a:off x="3529556" y="9410403"/>
            <a:ext cx="500886" cy="561599"/>
          </a:xfrm>
          <a:prstGeom prst="rect">
            <a:avLst/>
          </a:prstGeom>
        </p:spPr>
      </p:pic>
      <p:sp>
        <p:nvSpPr>
          <p:cNvPr id="4" name="object 4"/>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180009"/>
            <a:ext cx="7547609" cy="467995"/>
            <a:chOff x="0" y="180009"/>
            <a:chExt cx="7547609" cy="467995"/>
          </a:xfrm>
        </p:grpSpPr>
        <p:sp>
          <p:nvSpPr>
            <p:cNvPr id="3" name="object 3"/>
            <p:cNvSpPr/>
            <p:nvPr/>
          </p:nvSpPr>
          <p:spPr>
            <a:xfrm>
              <a:off x="4476000" y="180009"/>
              <a:ext cx="3071495" cy="467995"/>
            </a:xfrm>
            <a:custGeom>
              <a:avLst/>
              <a:gdLst/>
              <a:ahLst/>
              <a:cxnLst/>
              <a:rect l="l" t="t" r="r" b="b"/>
              <a:pathLst>
                <a:path w="3071495" h="467995">
                  <a:moveTo>
                    <a:pt x="0" y="467995"/>
                  </a:moveTo>
                  <a:lnTo>
                    <a:pt x="3071291" y="467995"/>
                  </a:lnTo>
                  <a:lnTo>
                    <a:pt x="3071291" y="0"/>
                  </a:lnTo>
                  <a:lnTo>
                    <a:pt x="0" y="0"/>
                  </a:lnTo>
                  <a:lnTo>
                    <a:pt x="0" y="467995"/>
                  </a:lnTo>
                  <a:close/>
                </a:path>
              </a:pathLst>
            </a:custGeom>
            <a:solidFill>
              <a:srgbClr val="25408F"/>
            </a:solidFill>
          </p:spPr>
          <p:txBody>
            <a:bodyPr wrap="square" lIns="0" tIns="0" rIns="0" bIns="0" rtlCol="0"/>
            <a:lstStyle/>
            <a:p>
              <a:endParaRPr/>
            </a:p>
          </p:txBody>
        </p:sp>
        <p:pic>
          <p:nvPicPr>
            <p:cNvPr id="4" name="object 4"/>
            <p:cNvPicPr/>
            <p:nvPr/>
          </p:nvPicPr>
          <p:blipFill>
            <a:blip r:embed="rId2" cstate="print"/>
            <a:stretch>
              <a:fillRect/>
            </a:stretch>
          </p:blipFill>
          <p:spPr>
            <a:xfrm>
              <a:off x="0" y="180009"/>
              <a:ext cx="4476000" cy="467995"/>
            </a:xfrm>
            <a:prstGeom prst="rect">
              <a:avLst/>
            </a:prstGeom>
          </p:spPr>
        </p:pic>
      </p:grpSp>
      <p:sp>
        <p:nvSpPr>
          <p:cNvPr id="5" name="object 5"/>
          <p:cNvSpPr txBox="1">
            <a:spLocks noGrp="1"/>
          </p:cNvSpPr>
          <p:nvPr>
            <p:ph type="title"/>
          </p:nvPr>
        </p:nvSpPr>
        <p:spPr>
          <a:prstGeom prst="rect">
            <a:avLst/>
          </a:prstGeom>
        </p:spPr>
        <p:txBody>
          <a:bodyPr vert="horz" wrap="square" lIns="0" tIns="12700" rIns="0" bIns="0" rtlCol="0">
            <a:spAutoFit/>
          </a:bodyPr>
          <a:lstStyle/>
          <a:p>
            <a:pPr marL="173355">
              <a:lnSpc>
                <a:spcPct val="100000"/>
              </a:lnSpc>
              <a:spcBef>
                <a:spcPts val="100"/>
              </a:spcBef>
              <a:tabLst>
                <a:tab pos="3716020" algn="l"/>
              </a:tabLst>
            </a:pPr>
            <a:r>
              <a:rPr dirty="0"/>
              <a:t>Orange</a:t>
            </a:r>
            <a:r>
              <a:rPr spc="-55" dirty="0"/>
              <a:t> </a:t>
            </a:r>
            <a:r>
              <a:rPr spc="-10" dirty="0"/>
              <a:t>Pathway</a:t>
            </a:r>
            <a:r>
              <a:rPr dirty="0"/>
              <a:t>	Subjects</a:t>
            </a:r>
            <a:r>
              <a:rPr spc="-90" dirty="0"/>
              <a:t> </a:t>
            </a:r>
            <a:r>
              <a:rPr spc="-10" dirty="0"/>
              <a:t>Overview</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object 6"/>
          <p:cNvSpPr txBox="1"/>
          <p:nvPr/>
        </p:nvSpPr>
        <p:spPr>
          <a:xfrm>
            <a:off x="338300" y="757253"/>
            <a:ext cx="6060440" cy="6927602"/>
          </a:xfrm>
          <a:prstGeom prst="rect">
            <a:avLst/>
          </a:prstGeom>
        </p:spPr>
        <p:txBody>
          <a:bodyPr vert="horz" wrap="square" lIns="0" tIns="83820" rIns="0" bIns="0" rtlCol="0">
            <a:spAutoFit/>
          </a:bodyPr>
          <a:lstStyle/>
          <a:p>
            <a:pPr marL="12700">
              <a:lnSpc>
                <a:spcPct val="100000"/>
              </a:lnSpc>
              <a:spcBef>
                <a:spcPts val="660"/>
              </a:spcBef>
            </a:pPr>
            <a:r>
              <a:rPr sz="1200" b="1" dirty="0">
                <a:solidFill>
                  <a:srgbClr val="231F20"/>
                </a:solidFill>
                <a:latin typeface="Montserrat"/>
                <a:cs typeface="Montserrat"/>
              </a:rPr>
              <a:t>All</a:t>
            </a:r>
            <a:r>
              <a:rPr sz="1200" b="1" spc="-35" dirty="0">
                <a:solidFill>
                  <a:srgbClr val="231F20"/>
                </a:solidFill>
                <a:latin typeface="Montserrat"/>
                <a:cs typeface="Montserrat"/>
              </a:rPr>
              <a:t> </a:t>
            </a:r>
            <a:r>
              <a:rPr sz="1200" b="1" dirty="0">
                <a:solidFill>
                  <a:srgbClr val="231F20"/>
                </a:solidFill>
                <a:latin typeface="Montserrat"/>
                <a:cs typeface="Montserrat"/>
              </a:rPr>
              <a:t>students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spc="-10" dirty="0">
                <a:solidFill>
                  <a:srgbClr val="231F20"/>
                </a:solidFill>
                <a:latin typeface="Montserrat"/>
                <a:cs typeface="Montserrat"/>
              </a:rPr>
              <a:t>study:</a:t>
            </a:r>
            <a:endParaRPr sz="1200" dirty="0">
              <a:latin typeface="Montserrat"/>
              <a:cs typeface="Montserrat"/>
            </a:endParaRPr>
          </a:p>
          <a:p>
            <a:pPr marL="12700" marR="4190365" algn="just">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English</a:t>
            </a:r>
            <a:r>
              <a:rPr sz="1200" spc="-15" dirty="0">
                <a:solidFill>
                  <a:srgbClr val="231F20"/>
                </a:solidFill>
                <a:latin typeface="Montserrat"/>
                <a:cs typeface="Montserrat"/>
              </a:rPr>
              <a:t> </a:t>
            </a:r>
            <a:r>
              <a:rPr sz="1200" spc="-10" dirty="0">
                <a:solidFill>
                  <a:srgbClr val="231F20"/>
                </a:solidFill>
                <a:latin typeface="Montserrat"/>
                <a:cs typeface="Montserrat"/>
              </a:rPr>
              <a:t>Language </a:t>
            </a: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English</a:t>
            </a:r>
            <a:r>
              <a:rPr sz="1200" spc="-15" dirty="0">
                <a:solidFill>
                  <a:srgbClr val="231F20"/>
                </a:solidFill>
                <a:latin typeface="Montserrat"/>
                <a:cs typeface="Montserrat"/>
              </a:rPr>
              <a:t> </a:t>
            </a:r>
            <a:r>
              <a:rPr sz="1200" spc="-10" dirty="0">
                <a:solidFill>
                  <a:srgbClr val="231F20"/>
                </a:solidFill>
                <a:latin typeface="Montserrat"/>
                <a:cs typeface="Montserrat"/>
              </a:rPr>
              <a:t>Literature </a:t>
            </a: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GCSE</a:t>
            </a:r>
            <a:r>
              <a:rPr sz="1200" spc="-40" dirty="0">
                <a:solidFill>
                  <a:srgbClr val="231F20"/>
                </a:solidFill>
                <a:latin typeface="Montserrat"/>
                <a:cs typeface="Montserrat"/>
              </a:rPr>
              <a:t> </a:t>
            </a:r>
            <a:r>
              <a:rPr sz="1200" dirty="0">
                <a:solidFill>
                  <a:srgbClr val="231F20"/>
                </a:solidFill>
                <a:latin typeface="Montserrat"/>
                <a:cs typeface="Montserrat"/>
              </a:rPr>
              <a:t>Trilogy</a:t>
            </a:r>
            <a:r>
              <a:rPr sz="1200" spc="-35" dirty="0">
                <a:solidFill>
                  <a:srgbClr val="231F20"/>
                </a:solidFill>
                <a:latin typeface="Montserrat"/>
                <a:cs typeface="Montserrat"/>
              </a:rPr>
              <a:t>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(double</a:t>
            </a:r>
            <a:r>
              <a:rPr sz="1200" spc="-35" dirty="0">
                <a:solidFill>
                  <a:srgbClr val="231F20"/>
                </a:solidFill>
                <a:latin typeface="Montserrat"/>
                <a:cs typeface="Montserrat"/>
              </a:rPr>
              <a:t> </a:t>
            </a:r>
            <a:r>
              <a:rPr sz="1200" dirty="0">
                <a:solidFill>
                  <a:srgbClr val="231F20"/>
                </a:solidFill>
                <a:latin typeface="Montserrat"/>
                <a:cs typeface="Montserrat"/>
              </a:rPr>
              <a:t>award:</a:t>
            </a:r>
            <a:r>
              <a:rPr sz="1200" spc="-35" dirty="0">
                <a:solidFill>
                  <a:srgbClr val="231F20"/>
                </a:solidFill>
                <a:latin typeface="Montserrat"/>
                <a:cs typeface="Montserrat"/>
              </a:rPr>
              <a:t> </a:t>
            </a:r>
            <a:r>
              <a:rPr sz="1200" dirty="0">
                <a:solidFill>
                  <a:srgbClr val="231F20"/>
                </a:solidFill>
                <a:latin typeface="Montserrat"/>
                <a:cs typeface="Montserrat"/>
              </a:rPr>
              <a:t>biology,</a:t>
            </a:r>
            <a:r>
              <a:rPr sz="1200" spc="-35" dirty="0">
                <a:solidFill>
                  <a:srgbClr val="231F20"/>
                </a:solidFill>
                <a:latin typeface="Montserrat"/>
                <a:cs typeface="Montserrat"/>
              </a:rPr>
              <a:t> </a:t>
            </a:r>
            <a:r>
              <a:rPr sz="1200" dirty="0">
                <a:solidFill>
                  <a:srgbClr val="231F20"/>
                </a:solidFill>
                <a:latin typeface="Montserrat"/>
                <a:cs typeface="Montserrat"/>
              </a:rPr>
              <a:t>chemistry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physics)</a:t>
            </a:r>
            <a:endParaRPr sz="1200" dirty="0">
              <a:latin typeface="Montserrat"/>
              <a:cs typeface="Montserrat"/>
            </a:endParaRPr>
          </a:p>
          <a:p>
            <a:pPr>
              <a:lnSpc>
                <a:spcPct val="100000"/>
              </a:lnSpc>
              <a:spcBef>
                <a:spcPts val="10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Students</a:t>
            </a:r>
            <a:r>
              <a:rPr sz="1200" b="1" spc="-15" dirty="0">
                <a:solidFill>
                  <a:srgbClr val="231F20"/>
                </a:solidFill>
                <a:latin typeface="Montserrat"/>
                <a:cs typeface="Montserrat"/>
              </a:rPr>
              <a:t> </a:t>
            </a:r>
            <a:r>
              <a:rPr sz="1200" b="1" dirty="0">
                <a:solidFill>
                  <a:srgbClr val="231F20"/>
                </a:solidFill>
                <a:latin typeface="Montserrat"/>
                <a:cs typeface="Montserrat"/>
              </a:rPr>
              <a:t>must</a:t>
            </a:r>
            <a:r>
              <a:rPr sz="1200" b="1" spc="-10" dirty="0">
                <a:solidFill>
                  <a:srgbClr val="231F20"/>
                </a:solidFill>
                <a:latin typeface="Montserrat"/>
                <a:cs typeface="Montserrat"/>
              </a:rPr>
              <a:t> </a:t>
            </a:r>
            <a:r>
              <a:rPr sz="1200" b="1" dirty="0">
                <a:solidFill>
                  <a:srgbClr val="231F20"/>
                </a:solidFill>
                <a:latin typeface="Montserrat"/>
                <a:cs typeface="Montserrat"/>
              </a:rPr>
              <a:t>pick</a:t>
            </a:r>
            <a:r>
              <a:rPr sz="1200" b="1" spc="-10" dirty="0">
                <a:solidFill>
                  <a:srgbClr val="231F20"/>
                </a:solidFill>
                <a:latin typeface="Montserrat"/>
                <a:cs typeface="Montserrat"/>
              </a:rPr>
              <a:t> </a:t>
            </a:r>
            <a:r>
              <a:rPr sz="1200" b="1" dirty="0">
                <a:solidFill>
                  <a:srgbClr val="231F20"/>
                </a:solidFill>
                <a:latin typeface="Montserrat"/>
                <a:cs typeface="Montserrat"/>
              </a:rPr>
              <a:t>one</a:t>
            </a:r>
            <a:r>
              <a:rPr sz="1200" b="1" spc="-10" dirty="0">
                <a:solidFill>
                  <a:srgbClr val="231F20"/>
                </a:solidFill>
                <a:latin typeface="Montserrat"/>
                <a:cs typeface="Montserrat"/>
              </a:rPr>
              <a:t> </a:t>
            </a:r>
            <a:r>
              <a:rPr sz="1200" b="1" dirty="0">
                <a:solidFill>
                  <a:srgbClr val="231F20"/>
                </a:solidFill>
                <a:latin typeface="Montserrat"/>
                <a:cs typeface="Montserrat"/>
              </a:rPr>
              <a:t>of</a:t>
            </a:r>
            <a:r>
              <a:rPr sz="1200" b="1" spc="-10" dirty="0">
                <a:solidFill>
                  <a:srgbClr val="231F20"/>
                </a:solidFill>
                <a:latin typeface="Montserrat"/>
                <a:cs typeface="Montserrat"/>
              </a:rPr>
              <a:t> </a:t>
            </a:r>
            <a:r>
              <a:rPr sz="1200" b="1" dirty="0">
                <a:solidFill>
                  <a:srgbClr val="231F20"/>
                </a:solidFill>
                <a:latin typeface="Montserrat"/>
                <a:cs typeface="Montserrat"/>
              </a:rPr>
              <a:t>the</a:t>
            </a:r>
            <a:r>
              <a:rPr sz="1200" b="1" spc="-10" dirty="0">
                <a:solidFill>
                  <a:srgbClr val="231F20"/>
                </a:solidFill>
                <a:latin typeface="Montserrat"/>
                <a:cs typeface="Montserrat"/>
              </a:rPr>
              <a:t> following:</a:t>
            </a:r>
            <a:endParaRPr sz="1200" dirty="0">
              <a:latin typeface="Montserrat"/>
              <a:cs typeface="Montserrat"/>
            </a:endParaRPr>
          </a:p>
          <a:p>
            <a:pPr marL="12700" marR="4730115">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Geography </a:t>
            </a: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History</a:t>
            </a:r>
            <a:endParaRPr sz="1200" dirty="0">
              <a:latin typeface="Montserrat"/>
              <a:cs typeface="Montserrat"/>
            </a:endParaRPr>
          </a:p>
          <a:p>
            <a:pPr>
              <a:lnSpc>
                <a:spcPct val="100000"/>
              </a:lnSpc>
              <a:spcBef>
                <a:spcPts val="10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Other</a:t>
            </a:r>
            <a:r>
              <a:rPr sz="1200" b="1" spc="-30" dirty="0">
                <a:solidFill>
                  <a:srgbClr val="231F20"/>
                </a:solidFill>
                <a:latin typeface="Montserrat"/>
                <a:cs typeface="Montserrat"/>
              </a:rPr>
              <a:t> </a:t>
            </a:r>
            <a:r>
              <a:rPr sz="1200" b="1" dirty="0">
                <a:solidFill>
                  <a:srgbClr val="231F20"/>
                </a:solidFill>
                <a:latin typeface="Montserrat"/>
                <a:cs typeface="Montserrat"/>
              </a:rPr>
              <a:t>potential</a:t>
            </a:r>
            <a:r>
              <a:rPr sz="1200" b="1" spc="-30" dirty="0">
                <a:solidFill>
                  <a:srgbClr val="231F20"/>
                </a:solidFill>
                <a:latin typeface="Montserrat"/>
                <a:cs typeface="Montserrat"/>
              </a:rPr>
              <a:t> </a:t>
            </a:r>
            <a:r>
              <a:rPr sz="1200" b="1" dirty="0">
                <a:solidFill>
                  <a:srgbClr val="231F20"/>
                </a:solidFill>
                <a:latin typeface="Montserrat"/>
                <a:cs typeface="Montserrat"/>
              </a:rPr>
              <a:t>options</a:t>
            </a:r>
            <a:r>
              <a:rPr sz="1200" b="1" spc="-25" dirty="0">
                <a:solidFill>
                  <a:srgbClr val="231F20"/>
                </a:solidFill>
                <a:latin typeface="Montserrat"/>
                <a:cs typeface="Montserrat"/>
              </a:rPr>
              <a:t> </a:t>
            </a:r>
            <a:r>
              <a:rPr sz="1200" b="1" spc="-10" dirty="0">
                <a:solidFill>
                  <a:srgbClr val="231F20"/>
                </a:solidFill>
                <a:latin typeface="Montserrat"/>
                <a:cs typeface="Montserrat"/>
              </a:rPr>
              <a:t>include:</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dirty="0">
                <a:solidFill>
                  <a:srgbClr val="231F20"/>
                </a:solidFill>
                <a:latin typeface="Montserrat"/>
                <a:cs typeface="Montserrat"/>
              </a:rPr>
              <a:t>Art</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Design:</a:t>
            </a:r>
            <a:r>
              <a:rPr sz="1200" spc="-10" dirty="0">
                <a:solidFill>
                  <a:srgbClr val="231F20"/>
                </a:solidFill>
                <a:latin typeface="Montserrat"/>
                <a:cs typeface="Montserrat"/>
              </a:rPr>
              <a:t> </a:t>
            </a:r>
            <a:r>
              <a:rPr sz="1200" dirty="0">
                <a:solidFill>
                  <a:srgbClr val="231F20"/>
                </a:solidFill>
                <a:latin typeface="Montserrat"/>
                <a:cs typeface="Montserrat"/>
              </a:rPr>
              <a:t>Fine</a:t>
            </a:r>
            <a:r>
              <a:rPr sz="1200" spc="-10" dirty="0">
                <a:solidFill>
                  <a:srgbClr val="231F20"/>
                </a:solidFill>
                <a:latin typeface="Montserrat"/>
                <a:cs typeface="Montserrat"/>
              </a:rPr>
              <a:t> </a:t>
            </a:r>
            <a:r>
              <a:rPr sz="1200" spc="-25" dirty="0">
                <a:solidFill>
                  <a:srgbClr val="231F20"/>
                </a:solidFill>
                <a:latin typeface="Montserrat"/>
                <a:cs typeface="Montserrat"/>
              </a:rPr>
              <a:t>Art</a:t>
            </a:r>
            <a:endParaRPr sz="1200" dirty="0">
              <a:latin typeface="Montserrat"/>
              <a:cs typeface="Montserrat"/>
            </a:endParaRPr>
          </a:p>
          <a:p>
            <a:pPr marL="12700" marR="3180715">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dirty="0">
                <a:solidFill>
                  <a:srgbClr val="231F20"/>
                </a:solidFill>
                <a:latin typeface="Montserrat"/>
                <a:cs typeface="Montserrat"/>
              </a:rPr>
              <a:t>Food</a:t>
            </a:r>
            <a:r>
              <a:rPr sz="1200" spc="-10" dirty="0">
                <a:solidFill>
                  <a:srgbClr val="231F20"/>
                </a:solidFill>
                <a:latin typeface="Montserrat"/>
                <a:cs typeface="Montserrat"/>
              </a:rPr>
              <a:t> Preparation</a:t>
            </a:r>
            <a:r>
              <a:rPr sz="1200" spc="-1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Nutrition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Design</a:t>
            </a:r>
            <a:r>
              <a:rPr sz="1200" spc="-25" dirty="0">
                <a:solidFill>
                  <a:srgbClr val="231F20"/>
                </a:solidFill>
                <a:latin typeface="Montserrat"/>
                <a:cs typeface="Montserrat"/>
              </a:rPr>
              <a:t> </a:t>
            </a:r>
            <a:r>
              <a:rPr sz="1200" spc="-10" dirty="0">
                <a:solidFill>
                  <a:srgbClr val="231F20"/>
                </a:solidFill>
                <a:latin typeface="Montserrat"/>
                <a:cs typeface="Montserrat"/>
              </a:rPr>
              <a:t>Technology</a:t>
            </a:r>
            <a:endParaRPr sz="1200" dirty="0">
              <a:latin typeface="Montserrat"/>
              <a:cs typeface="Montserrat"/>
            </a:endParaRPr>
          </a:p>
          <a:p>
            <a:pPr marL="12700" marR="1326515">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PE</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0" dirty="0">
                <a:solidFill>
                  <a:srgbClr val="231F20"/>
                </a:solidFill>
                <a:latin typeface="Montserrat"/>
                <a:cs typeface="Montserrat"/>
              </a:rPr>
              <a:t> </a:t>
            </a:r>
            <a:r>
              <a:rPr sz="1200" dirty="0">
                <a:solidFill>
                  <a:srgbClr val="231F20"/>
                </a:solidFill>
                <a:latin typeface="Montserrat"/>
                <a:cs typeface="Montserrat"/>
              </a:rPr>
              <a:t>BTEC</a:t>
            </a:r>
            <a:r>
              <a:rPr sz="1200" spc="-20" dirty="0">
                <a:solidFill>
                  <a:srgbClr val="231F20"/>
                </a:solidFill>
                <a:latin typeface="Montserrat"/>
                <a:cs typeface="Montserrat"/>
              </a:rPr>
              <a:t> </a:t>
            </a:r>
            <a:r>
              <a:rPr sz="1200" dirty="0">
                <a:solidFill>
                  <a:srgbClr val="231F20"/>
                </a:solidFill>
                <a:latin typeface="Montserrat"/>
                <a:cs typeface="Montserrat"/>
              </a:rPr>
              <a:t>Sport</a:t>
            </a:r>
            <a:r>
              <a:rPr sz="1200" spc="-20" dirty="0">
                <a:solidFill>
                  <a:srgbClr val="231F20"/>
                </a:solidFill>
                <a:latin typeface="Montserrat"/>
                <a:cs typeface="Montserrat"/>
              </a:rPr>
              <a:t> </a:t>
            </a:r>
            <a:r>
              <a:rPr sz="1200" dirty="0">
                <a:solidFill>
                  <a:srgbClr val="231F20"/>
                </a:solidFill>
                <a:latin typeface="Montserrat"/>
                <a:cs typeface="Montserrat"/>
              </a:rPr>
              <a:t>(depending</a:t>
            </a:r>
            <a:r>
              <a:rPr sz="1200" spc="-20"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suitability</a:t>
            </a:r>
            <a:r>
              <a:rPr sz="1200" spc="-20" dirty="0">
                <a:solidFill>
                  <a:srgbClr val="231F20"/>
                </a:solidFill>
                <a:latin typeface="Montserrat"/>
                <a:cs typeface="Montserrat"/>
              </a:rPr>
              <a:t> </a:t>
            </a:r>
            <a:r>
              <a:rPr sz="1200" dirty="0">
                <a:solidFill>
                  <a:srgbClr val="231F20"/>
                </a:solidFill>
                <a:latin typeface="Montserrat"/>
                <a:cs typeface="Montserrat"/>
              </a:rPr>
              <a:t>/</a:t>
            </a:r>
            <a:r>
              <a:rPr sz="1200" spc="-20" dirty="0">
                <a:solidFill>
                  <a:srgbClr val="231F20"/>
                </a:solidFill>
                <a:latin typeface="Montserrat"/>
                <a:cs typeface="Montserrat"/>
              </a:rPr>
              <a:t> </a:t>
            </a:r>
            <a:r>
              <a:rPr sz="1200" spc="-10" dirty="0">
                <a:solidFill>
                  <a:srgbClr val="231F20"/>
                </a:solidFill>
                <a:latin typeface="Montserrat"/>
                <a:cs typeface="Montserrat"/>
              </a:rPr>
              <a:t>availability)</a:t>
            </a:r>
            <a:endParaRPr lang="en-US" sz="1200" spc="-10" dirty="0">
              <a:solidFill>
                <a:srgbClr val="231F20"/>
              </a:solidFill>
              <a:latin typeface="Montserrat"/>
              <a:cs typeface="Montserrat"/>
            </a:endParaRPr>
          </a:p>
          <a:p>
            <a:pPr marL="12700" marR="1326515">
              <a:lnSpc>
                <a:spcPct val="138900"/>
              </a:lnSpc>
            </a:pPr>
            <a:r>
              <a:rPr lang="en-GB" sz="1200" spc="-10" dirty="0">
                <a:solidFill>
                  <a:srgbClr val="231F20"/>
                </a:solidFill>
                <a:latin typeface="Montserrat"/>
                <a:cs typeface="Montserrat"/>
              </a:rPr>
              <a:t>GCSE Religious Education</a:t>
            </a:r>
          </a:p>
          <a:p>
            <a:pPr marL="12700" marR="1326515">
              <a:lnSpc>
                <a:spcPct val="138900"/>
              </a:lnSpc>
            </a:pPr>
            <a:r>
              <a:rPr sz="1200" dirty="0">
                <a:solidFill>
                  <a:srgbClr val="231F20"/>
                </a:solidFill>
                <a:latin typeface="Montserrat"/>
                <a:cs typeface="Montserrat"/>
              </a:rPr>
              <a:t>BTEC</a:t>
            </a:r>
            <a:r>
              <a:rPr sz="1200" spc="-40" dirty="0">
                <a:solidFill>
                  <a:srgbClr val="231F20"/>
                </a:solidFill>
                <a:latin typeface="Montserrat"/>
                <a:cs typeface="Montserrat"/>
              </a:rPr>
              <a:t> </a:t>
            </a:r>
            <a:r>
              <a:rPr sz="1200" dirty="0">
                <a:solidFill>
                  <a:srgbClr val="231F20"/>
                </a:solidFill>
                <a:latin typeface="Montserrat"/>
                <a:cs typeface="Montserrat"/>
              </a:rPr>
              <a:t>Business</a:t>
            </a:r>
            <a:r>
              <a:rPr sz="1200" spc="-35" dirty="0">
                <a:solidFill>
                  <a:srgbClr val="231F20"/>
                </a:solidFill>
                <a:latin typeface="Montserrat"/>
                <a:cs typeface="Montserrat"/>
              </a:rPr>
              <a:t> </a:t>
            </a:r>
            <a:r>
              <a:rPr sz="1200" spc="-10" dirty="0">
                <a:solidFill>
                  <a:srgbClr val="231F20"/>
                </a:solidFill>
                <a:latin typeface="Montserrat"/>
                <a:cs typeface="Montserrat"/>
              </a:rPr>
              <a:t>(Enterprise)</a:t>
            </a:r>
            <a:r>
              <a:rPr lang="en-US" sz="1200" spc="-10" dirty="0">
                <a:solidFill>
                  <a:srgbClr val="231F20"/>
                </a:solidFill>
                <a:latin typeface="Montserrat"/>
                <a:cs typeface="Montserrat"/>
              </a:rPr>
              <a:t> or GCSE Business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BTEC</a:t>
            </a:r>
            <a:r>
              <a:rPr sz="1200" spc="-30" dirty="0">
                <a:solidFill>
                  <a:srgbClr val="231F20"/>
                </a:solidFill>
                <a:latin typeface="Montserrat"/>
                <a:cs typeface="Montserrat"/>
              </a:rPr>
              <a:t> </a:t>
            </a:r>
            <a:r>
              <a:rPr sz="1200" dirty="0">
                <a:solidFill>
                  <a:srgbClr val="231F20"/>
                </a:solidFill>
                <a:latin typeface="Montserrat"/>
                <a:cs typeface="Montserrat"/>
              </a:rPr>
              <a:t>Health</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Social</a:t>
            </a:r>
            <a:r>
              <a:rPr sz="1200" spc="-25" dirty="0">
                <a:solidFill>
                  <a:srgbClr val="231F20"/>
                </a:solidFill>
                <a:latin typeface="Montserrat"/>
                <a:cs typeface="Montserrat"/>
              </a:rPr>
              <a:t> </a:t>
            </a:r>
            <a:r>
              <a:rPr sz="1200" spc="-20" dirty="0">
                <a:solidFill>
                  <a:srgbClr val="231F20"/>
                </a:solidFill>
                <a:latin typeface="Montserrat"/>
                <a:cs typeface="Montserrat"/>
              </a:rPr>
              <a:t>Care</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BTEC</a:t>
            </a:r>
            <a:r>
              <a:rPr sz="1200" spc="-10" dirty="0">
                <a:solidFill>
                  <a:srgbClr val="231F20"/>
                </a:solidFill>
                <a:latin typeface="Montserrat"/>
                <a:cs typeface="Montserrat"/>
              </a:rPr>
              <a:t> </a:t>
            </a:r>
            <a:r>
              <a:rPr sz="1200" dirty="0">
                <a:solidFill>
                  <a:srgbClr val="231F20"/>
                </a:solidFill>
                <a:latin typeface="Montserrat"/>
                <a:cs typeface="Montserrat"/>
              </a:rPr>
              <a:t>Digital</a:t>
            </a:r>
            <a:r>
              <a:rPr sz="1200" spc="-10" dirty="0">
                <a:solidFill>
                  <a:srgbClr val="231F20"/>
                </a:solidFill>
                <a:latin typeface="Montserrat"/>
                <a:cs typeface="Montserrat"/>
              </a:rPr>
              <a:t> Information</a:t>
            </a:r>
            <a:r>
              <a:rPr sz="1200" spc="-5" dirty="0">
                <a:solidFill>
                  <a:srgbClr val="231F20"/>
                </a:solidFill>
                <a:latin typeface="Montserrat"/>
                <a:cs typeface="Montserrat"/>
              </a:rPr>
              <a:t> </a:t>
            </a:r>
            <a:r>
              <a:rPr sz="1200" spc="-10" dirty="0">
                <a:solidFill>
                  <a:srgbClr val="231F20"/>
                </a:solidFill>
                <a:latin typeface="Montserrat"/>
                <a:cs typeface="Montserrat"/>
              </a:rPr>
              <a:t>Technology </a:t>
            </a:r>
            <a:r>
              <a:rPr sz="1200" spc="-20" dirty="0">
                <a:solidFill>
                  <a:srgbClr val="231F20"/>
                </a:solidFill>
                <a:latin typeface="Montserrat"/>
                <a:cs typeface="Montserrat"/>
              </a:rPr>
              <a:t>(ICT)</a:t>
            </a:r>
            <a:endParaRPr sz="1200" dirty="0">
              <a:latin typeface="Montserrat"/>
              <a:cs typeface="Montserrat"/>
            </a:endParaRPr>
          </a:p>
          <a:p>
            <a:pPr marL="12700" marR="2336800">
              <a:lnSpc>
                <a:spcPct val="138900"/>
              </a:lnSpc>
            </a:pPr>
            <a:r>
              <a:rPr sz="1200" dirty="0">
                <a:solidFill>
                  <a:srgbClr val="231F20"/>
                </a:solidFill>
                <a:latin typeface="Montserrat"/>
                <a:cs typeface="Montserrat"/>
              </a:rPr>
              <a:t>BTEC</a:t>
            </a:r>
            <a:r>
              <a:rPr sz="1200" spc="-25" dirty="0">
                <a:solidFill>
                  <a:srgbClr val="231F20"/>
                </a:solidFill>
                <a:latin typeface="Montserrat"/>
                <a:cs typeface="Montserrat"/>
              </a:rPr>
              <a:t> </a:t>
            </a:r>
            <a:r>
              <a:rPr sz="1200" spc="-10" dirty="0">
                <a:solidFill>
                  <a:srgbClr val="231F20"/>
                </a:solidFill>
                <a:latin typeface="Montserrat"/>
                <a:cs typeface="Montserrat"/>
              </a:rPr>
              <a:t>Creative</a:t>
            </a:r>
            <a:r>
              <a:rPr sz="1200" spc="-25" dirty="0">
                <a:solidFill>
                  <a:srgbClr val="231F20"/>
                </a:solidFill>
                <a:latin typeface="Montserrat"/>
                <a:cs typeface="Montserrat"/>
              </a:rPr>
              <a:t> </a:t>
            </a:r>
            <a:r>
              <a:rPr sz="1200" dirty="0">
                <a:solidFill>
                  <a:srgbClr val="231F20"/>
                </a:solidFill>
                <a:latin typeface="Montserrat"/>
                <a:cs typeface="Montserrat"/>
              </a:rPr>
              <a:t>Media</a:t>
            </a:r>
            <a:r>
              <a:rPr sz="1200" spc="-20" dirty="0">
                <a:solidFill>
                  <a:srgbClr val="231F20"/>
                </a:solidFill>
                <a:latin typeface="Montserrat"/>
                <a:cs typeface="Montserrat"/>
              </a:rPr>
              <a:t> </a:t>
            </a:r>
            <a:r>
              <a:rPr sz="1200" spc="-10" dirty="0">
                <a:solidFill>
                  <a:srgbClr val="231F20"/>
                </a:solidFill>
                <a:latin typeface="Montserrat"/>
                <a:cs typeface="Montserrat"/>
              </a:rPr>
              <a:t>Production</a:t>
            </a:r>
            <a:r>
              <a:rPr sz="1200" spc="-30" dirty="0">
                <a:solidFill>
                  <a:srgbClr val="231F20"/>
                </a:solidFill>
                <a:latin typeface="Montserrat"/>
                <a:cs typeface="Montserrat"/>
              </a:rPr>
              <a:t> </a:t>
            </a:r>
            <a:r>
              <a:rPr sz="1200" dirty="0">
                <a:solidFill>
                  <a:srgbClr val="231F20"/>
                </a:solidFill>
                <a:latin typeface="Montserrat"/>
                <a:cs typeface="Montserrat"/>
              </a:rPr>
              <a:t>(Media</a:t>
            </a:r>
            <a:r>
              <a:rPr sz="1200" spc="-25" dirty="0">
                <a:solidFill>
                  <a:srgbClr val="231F20"/>
                </a:solidFill>
                <a:latin typeface="Montserrat"/>
                <a:cs typeface="Montserrat"/>
              </a:rPr>
              <a:t> </a:t>
            </a:r>
            <a:r>
              <a:rPr sz="1200" spc="-10" dirty="0">
                <a:solidFill>
                  <a:srgbClr val="231F20"/>
                </a:solidFill>
                <a:latin typeface="Montserrat"/>
                <a:cs typeface="Montserrat"/>
              </a:rPr>
              <a:t>Studies) </a:t>
            </a:r>
            <a:r>
              <a:rPr sz="1200" dirty="0">
                <a:solidFill>
                  <a:srgbClr val="231F20"/>
                </a:solidFill>
                <a:latin typeface="Montserrat"/>
                <a:cs typeface="Montserrat"/>
              </a:rPr>
              <a:t>BTEC</a:t>
            </a:r>
            <a:r>
              <a:rPr sz="1200" spc="-20" dirty="0">
                <a:solidFill>
                  <a:srgbClr val="231F20"/>
                </a:solidFill>
                <a:latin typeface="Montserrat"/>
                <a:cs typeface="Montserrat"/>
              </a:rPr>
              <a:t> </a:t>
            </a:r>
            <a:r>
              <a:rPr sz="1200" spc="-10" dirty="0">
                <a:solidFill>
                  <a:srgbClr val="231F20"/>
                </a:solidFill>
                <a:latin typeface="Montserrat"/>
                <a:cs typeface="Montserrat"/>
              </a:rPr>
              <a:t>Music</a:t>
            </a:r>
            <a:r>
              <a:rPr lang="en-US" sz="1200" spc="-10" dirty="0">
                <a:solidFill>
                  <a:srgbClr val="231F20"/>
                </a:solidFill>
                <a:latin typeface="Montserrat"/>
                <a:cs typeface="Montserrat"/>
              </a:rPr>
              <a:t> or GCSE Music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BTEC</a:t>
            </a:r>
            <a:r>
              <a:rPr sz="1200" spc="-5" dirty="0">
                <a:solidFill>
                  <a:srgbClr val="231F20"/>
                </a:solidFill>
                <a:latin typeface="Montserrat"/>
                <a:cs typeface="Montserrat"/>
              </a:rPr>
              <a:t> </a:t>
            </a:r>
            <a:r>
              <a:rPr sz="1200" spc="-10" dirty="0">
                <a:solidFill>
                  <a:srgbClr val="231F20"/>
                </a:solidFill>
                <a:latin typeface="Montserrat"/>
                <a:cs typeface="Montserrat"/>
              </a:rPr>
              <a:t>Performing</a:t>
            </a:r>
            <a:r>
              <a:rPr sz="1200" spc="-5" dirty="0">
                <a:solidFill>
                  <a:srgbClr val="231F20"/>
                </a:solidFill>
                <a:latin typeface="Montserrat"/>
                <a:cs typeface="Montserrat"/>
              </a:rPr>
              <a:t> </a:t>
            </a:r>
            <a:r>
              <a:rPr sz="1200" spc="-20" dirty="0">
                <a:solidFill>
                  <a:srgbClr val="231F20"/>
                </a:solidFill>
                <a:latin typeface="Montserrat"/>
                <a:cs typeface="Montserrat"/>
              </a:rPr>
              <a:t>Arts</a:t>
            </a:r>
            <a:endParaRPr sz="1200" dirty="0">
              <a:latin typeface="Montserrat"/>
              <a:cs typeface="Montserrat"/>
            </a:endParaRPr>
          </a:p>
          <a:p>
            <a:pPr>
              <a:lnSpc>
                <a:spcPct val="100000"/>
              </a:lnSpc>
              <a:spcBef>
                <a:spcPts val="535"/>
              </a:spcBef>
            </a:pPr>
            <a:endParaRPr sz="1200" dirty="0">
              <a:latin typeface="Montserrat"/>
              <a:cs typeface="Montserrat"/>
            </a:endParaRPr>
          </a:p>
          <a:p>
            <a:pPr marL="2291715" marR="5080" indent="-1474470">
              <a:lnSpc>
                <a:spcPct val="138900"/>
              </a:lnSpc>
            </a:pPr>
            <a:r>
              <a:rPr sz="1200" b="1" spc="-10" dirty="0">
                <a:solidFill>
                  <a:srgbClr val="231F20"/>
                </a:solidFill>
                <a:latin typeface="Montserrat"/>
                <a:cs typeface="Montserrat"/>
              </a:rPr>
              <a:t>You</a:t>
            </a:r>
            <a:r>
              <a:rPr sz="1200" b="1" spc="-25" dirty="0">
                <a:solidFill>
                  <a:srgbClr val="231F20"/>
                </a:solidFill>
                <a:latin typeface="Montserrat"/>
                <a:cs typeface="Montserrat"/>
              </a:rPr>
              <a:t> </a:t>
            </a:r>
            <a:r>
              <a:rPr sz="1200" b="1" dirty="0">
                <a:solidFill>
                  <a:srgbClr val="231F20"/>
                </a:solidFill>
                <a:latin typeface="Montserrat"/>
                <a:cs typeface="Montserrat"/>
              </a:rPr>
              <a:t>will</a:t>
            </a:r>
            <a:r>
              <a:rPr sz="1200" b="1" spc="-20" dirty="0">
                <a:solidFill>
                  <a:srgbClr val="231F20"/>
                </a:solidFill>
                <a:latin typeface="Montserrat"/>
                <a:cs typeface="Montserrat"/>
              </a:rPr>
              <a:t> </a:t>
            </a:r>
            <a:r>
              <a:rPr sz="1200" b="1" dirty="0">
                <a:solidFill>
                  <a:srgbClr val="231F20"/>
                </a:solidFill>
                <a:latin typeface="Montserrat"/>
                <a:cs typeface="Montserrat"/>
              </a:rPr>
              <a:t>study</a:t>
            </a:r>
            <a:r>
              <a:rPr sz="1200" b="1" spc="-25" dirty="0">
                <a:solidFill>
                  <a:srgbClr val="231F20"/>
                </a:solidFill>
                <a:latin typeface="Montserrat"/>
                <a:cs typeface="Montserrat"/>
              </a:rPr>
              <a:t> </a:t>
            </a:r>
            <a:r>
              <a:rPr sz="1200" b="1" dirty="0">
                <a:solidFill>
                  <a:srgbClr val="231F20"/>
                </a:solidFill>
                <a:latin typeface="Montserrat"/>
                <a:cs typeface="Montserrat"/>
              </a:rPr>
              <a:t>8</a:t>
            </a:r>
            <a:r>
              <a:rPr sz="1200" b="1" spc="-20" dirty="0">
                <a:solidFill>
                  <a:srgbClr val="231F20"/>
                </a:solidFill>
                <a:latin typeface="Montserrat"/>
                <a:cs typeface="Montserrat"/>
              </a:rPr>
              <a:t> </a:t>
            </a:r>
            <a:r>
              <a:rPr sz="1200" b="1" dirty="0">
                <a:solidFill>
                  <a:srgbClr val="231F20"/>
                </a:solidFill>
                <a:latin typeface="Montserrat"/>
                <a:cs typeface="Montserrat"/>
              </a:rPr>
              <a:t>subjects</a:t>
            </a:r>
            <a:r>
              <a:rPr sz="1200" b="1" spc="-20" dirty="0">
                <a:solidFill>
                  <a:srgbClr val="231F20"/>
                </a:solidFill>
                <a:latin typeface="Montserrat"/>
                <a:cs typeface="Montserrat"/>
              </a:rPr>
              <a:t> </a:t>
            </a:r>
            <a:r>
              <a:rPr sz="1200" b="1" dirty="0">
                <a:solidFill>
                  <a:srgbClr val="231F20"/>
                </a:solidFill>
                <a:latin typeface="Montserrat"/>
                <a:cs typeface="Montserrat"/>
              </a:rPr>
              <a:t>as</a:t>
            </a:r>
            <a:r>
              <a:rPr sz="1200" b="1" spc="-25" dirty="0">
                <a:solidFill>
                  <a:srgbClr val="231F20"/>
                </a:solidFill>
                <a:latin typeface="Montserrat"/>
                <a:cs typeface="Montserrat"/>
              </a:rPr>
              <a:t> </a:t>
            </a:r>
            <a:r>
              <a:rPr sz="1200" b="1" dirty="0">
                <a:solidFill>
                  <a:srgbClr val="231F20"/>
                </a:solidFill>
                <a:latin typeface="Montserrat"/>
                <a:cs typeface="Montserrat"/>
              </a:rPr>
              <a:t>well</a:t>
            </a:r>
            <a:r>
              <a:rPr sz="1200" b="1" spc="-20" dirty="0">
                <a:solidFill>
                  <a:srgbClr val="231F20"/>
                </a:solidFill>
                <a:latin typeface="Montserrat"/>
                <a:cs typeface="Montserrat"/>
              </a:rPr>
              <a:t> </a:t>
            </a:r>
            <a:r>
              <a:rPr sz="1200" b="1" dirty="0">
                <a:solidFill>
                  <a:srgbClr val="231F20"/>
                </a:solidFill>
                <a:latin typeface="Montserrat"/>
                <a:cs typeface="Montserrat"/>
              </a:rPr>
              <a:t>as</a:t>
            </a:r>
            <a:r>
              <a:rPr sz="1200" b="1" spc="-20" dirty="0">
                <a:solidFill>
                  <a:srgbClr val="231F20"/>
                </a:solidFill>
                <a:latin typeface="Montserrat"/>
                <a:cs typeface="Montserrat"/>
              </a:rPr>
              <a:t> </a:t>
            </a:r>
            <a:r>
              <a:rPr sz="1200" b="1" dirty="0">
                <a:solidFill>
                  <a:srgbClr val="231F20"/>
                </a:solidFill>
                <a:latin typeface="Montserrat"/>
                <a:cs typeface="Montserrat"/>
              </a:rPr>
              <a:t>other</a:t>
            </a:r>
            <a:r>
              <a:rPr sz="1200" b="1" spc="-25" dirty="0">
                <a:solidFill>
                  <a:srgbClr val="231F20"/>
                </a:solidFill>
                <a:latin typeface="Montserrat"/>
                <a:cs typeface="Montserrat"/>
              </a:rPr>
              <a:t> </a:t>
            </a:r>
            <a:r>
              <a:rPr sz="1200" b="1" dirty="0">
                <a:solidFill>
                  <a:srgbClr val="231F20"/>
                </a:solidFill>
                <a:latin typeface="Montserrat"/>
                <a:cs typeface="Montserrat"/>
              </a:rPr>
              <a:t>life</a:t>
            </a:r>
            <a:r>
              <a:rPr sz="1200" b="1" spc="-20" dirty="0">
                <a:solidFill>
                  <a:srgbClr val="231F20"/>
                </a:solidFill>
                <a:latin typeface="Montserrat"/>
                <a:cs typeface="Montserrat"/>
              </a:rPr>
              <a:t> </a:t>
            </a:r>
            <a:r>
              <a:rPr sz="1200" b="1" dirty="0">
                <a:solidFill>
                  <a:srgbClr val="231F20"/>
                </a:solidFill>
                <a:latin typeface="Montserrat"/>
                <a:cs typeface="Montserrat"/>
              </a:rPr>
              <a:t>skills</a:t>
            </a:r>
            <a:r>
              <a:rPr sz="1200" b="1" spc="-20" dirty="0">
                <a:solidFill>
                  <a:srgbClr val="231F20"/>
                </a:solidFill>
                <a:latin typeface="Montserrat"/>
                <a:cs typeface="Montserrat"/>
              </a:rPr>
              <a:t> </a:t>
            </a:r>
            <a:r>
              <a:rPr sz="1200" b="1" dirty="0">
                <a:solidFill>
                  <a:srgbClr val="231F20"/>
                </a:solidFill>
                <a:latin typeface="Montserrat"/>
                <a:cs typeface="Montserrat"/>
              </a:rPr>
              <a:t>and</a:t>
            </a:r>
            <a:r>
              <a:rPr sz="1200" b="1" spc="-25" dirty="0">
                <a:solidFill>
                  <a:srgbClr val="231F20"/>
                </a:solidFill>
                <a:latin typeface="Montserrat"/>
                <a:cs typeface="Montserrat"/>
              </a:rPr>
              <a:t> </a:t>
            </a:r>
            <a:r>
              <a:rPr sz="1200" b="1" spc="-10" dirty="0">
                <a:solidFill>
                  <a:srgbClr val="231F20"/>
                </a:solidFill>
                <a:latin typeface="Montserrat"/>
                <a:cs typeface="Montserrat"/>
              </a:rPr>
              <a:t>disciplines </a:t>
            </a:r>
            <a:r>
              <a:rPr sz="1200" b="1" dirty="0">
                <a:solidFill>
                  <a:srgbClr val="231F20"/>
                </a:solidFill>
                <a:latin typeface="Montserrat"/>
                <a:cs typeface="Montserrat"/>
              </a:rPr>
              <a:t>within</a:t>
            </a:r>
            <a:r>
              <a:rPr sz="1200" b="1" spc="-5" dirty="0">
                <a:solidFill>
                  <a:srgbClr val="231F20"/>
                </a:solidFill>
                <a:latin typeface="Montserrat"/>
                <a:cs typeface="Montserrat"/>
              </a:rPr>
              <a:t> </a:t>
            </a:r>
            <a:r>
              <a:rPr sz="1200" b="1" dirty="0">
                <a:solidFill>
                  <a:srgbClr val="231F20"/>
                </a:solidFill>
                <a:latin typeface="Montserrat"/>
                <a:cs typeface="Montserrat"/>
              </a:rPr>
              <a:t>the wider </a:t>
            </a:r>
            <a:r>
              <a:rPr sz="1200" b="1" spc="-10" dirty="0">
                <a:solidFill>
                  <a:srgbClr val="231F20"/>
                </a:solidFill>
                <a:latin typeface="Montserrat"/>
                <a:cs typeface="Montserrat"/>
              </a:rPr>
              <a:t>curriculum.</a:t>
            </a:r>
            <a:endParaRPr sz="1200" dirty="0">
              <a:latin typeface="Montserrat"/>
              <a:cs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82458" y="220950"/>
            <a:ext cx="795655" cy="375920"/>
          </a:xfrm>
          <a:prstGeom prst="rect">
            <a:avLst/>
          </a:prstGeom>
        </p:spPr>
        <p:txBody>
          <a:bodyPr vert="horz" wrap="square" lIns="0" tIns="12700" rIns="0" bIns="0" rtlCol="0">
            <a:spAutoFit/>
          </a:bodyPr>
          <a:lstStyle/>
          <a:p>
            <a:pPr marL="12700">
              <a:lnSpc>
                <a:spcPct val="100000"/>
              </a:lnSpc>
              <a:spcBef>
                <a:spcPts val="100"/>
              </a:spcBef>
            </a:pPr>
            <a:r>
              <a:rPr spc="-20" dirty="0"/>
              <a:t>FAQs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38300" y="744103"/>
            <a:ext cx="6901180" cy="8914765"/>
          </a:xfrm>
          <a:prstGeom prst="rect">
            <a:avLst/>
          </a:prstGeom>
        </p:spPr>
        <p:txBody>
          <a:bodyPr vert="horz" wrap="square" lIns="0" tIns="52069" rIns="0" bIns="0" rtlCol="0">
            <a:spAutoFit/>
          </a:bodyPr>
          <a:lstStyle/>
          <a:p>
            <a:pPr marL="12700">
              <a:lnSpc>
                <a:spcPct val="100000"/>
              </a:lnSpc>
              <a:spcBef>
                <a:spcPts val="409"/>
              </a:spcBef>
            </a:pP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submit</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35" dirty="0">
                <a:solidFill>
                  <a:srgbClr val="231F20"/>
                </a:solidFill>
                <a:latin typeface="Montserrat"/>
                <a:cs typeface="Montserrat"/>
              </a:rPr>
              <a:t> </a:t>
            </a:r>
            <a:r>
              <a:rPr lang="en-GB" sz="1200" b="1" spc="-10" dirty="0">
                <a:solidFill>
                  <a:srgbClr val="231F20"/>
                </a:solidFill>
                <a:latin typeface="Montserrat"/>
                <a:cs typeface="Montserrat"/>
              </a:rPr>
              <a:t>options?</a:t>
            </a:r>
            <a:endParaRPr lang="en-GB" sz="1200" dirty="0">
              <a:latin typeface="Montserrat"/>
              <a:cs typeface="Montserrat"/>
            </a:endParaRPr>
          </a:p>
          <a:p>
            <a:pPr marL="12700" marR="5080">
              <a:lnSpc>
                <a:spcPct val="121500"/>
              </a:lnSpc>
            </a:pPr>
            <a:r>
              <a:rPr lang="en-GB" sz="1200" spc="-2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submit</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form</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person</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a:t>
            </a:r>
            <a:r>
              <a:rPr lang="en-GB" sz="1200" spc="-30" dirty="0">
                <a:solidFill>
                  <a:srgbClr val="231F20"/>
                </a:solidFill>
                <a:latin typeface="Montserrat"/>
                <a:cs typeface="Montserrat"/>
              </a:rPr>
              <a:t> </a:t>
            </a:r>
            <a:r>
              <a:rPr lang="en-GB" sz="1200" dirty="0">
                <a:solidFill>
                  <a:srgbClr val="231F20"/>
                </a:solidFill>
                <a:latin typeface="Montserrat"/>
                <a:cs typeface="Montserrat"/>
              </a:rPr>
              <a:t>reception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between</a:t>
            </a:r>
            <a:r>
              <a:rPr lang="en-GB" sz="1200" spc="-30" dirty="0">
                <a:solidFill>
                  <a:srgbClr val="231F20"/>
                </a:solidFill>
                <a:latin typeface="Montserrat"/>
                <a:cs typeface="Montserrat"/>
              </a:rPr>
              <a:t> </a:t>
            </a:r>
            <a:r>
              <a:rPr lang="en-GB" sz="1200" b="1" dirty="0">
                <a:solidFill>
                  <a:srgbClr val="231F20"/>
                </a:solidFill>
                <a:latin typeface="Montserrat"/>
                <a:cs typeface="Montserrat"/>
              </a:rPr>
              <a:t>Monday</a:t>
            </a:r>
            <a:r>
              <a:rPr lang="en-GB" sz="1200" b="1" spc="-30" dirty="0">
                <a:solidFill>
                  <a:srgbClr val="231F20"/>
                </a:solidFill>
                <a:latin typeface="Montserrat"/>
                <a:cs typeface="Montserrat"/>
              </a:rPr>
              <a:t> </a:t>
            </a:r>
            <a:r>
              <a:rPr lang="en-GB" sz="1200" b="1" spc="-20" dirty="0">
                <a:solidFill>
                  <a:srgbClr val="231F20"/>
                </a:solidFill>
                <a:latin typeface="Montserrat"/>
                <a:cs typeface="Montserrat"/>
              </a:rPr>
              <a:t>24th </a:t>
            </a:r>
            <a:r>
              <a:rPr lang="en-GB" sz="1200" b="1" dirty="0">
                <a:solidFill>
                  <a:srgbClr val="231F20"/>
                </a:solidFill>
                <a:latin typeface="Montserrat"/>
                <a:cs typeface="Montserrat"/>
              </a:rPr>
              <a:t>March</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and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no</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later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than</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Friday 28</a:t>
            </a:r>
            <a:r>
              <a:rPr lang="en-GB" sz="1200" b="1" baseline="30000" dirty="0">
                <a:solidFill>
                  <a:srgbClr val="231F20"/>
                </a:solidFill>
                <a:latin typeface="Montserrat"/>
                <a:cs typeface="Montserrat"/>
              </a:rPr>
              <a:t>th</a:t>
            </a:r>
            <a:r>
              <a:rPr lang="en-GB" sz="1200" b="1" dirty="0">
                <a:solidFill>
                  <a:srgbClr val="231F20"/>
                </a:solidFill>
                <a:latin typeface="Montserrat"/>
                <a:cs typeface="Montserrat"/>
              </a:rPr>
              <a:t> March</a:t>
            </a:r>
            <a:r>
              <a:rPr lang="en-GB" sz="1200" dirty="0">
                <a:solidFill>
                  <a:srgbClr val="231F20"/>
                </a:solidFill>
                <a:latin typeface="Montserrat"/>
                <a:cs typeface="Montserrat"/>
              </a:rPr>
              <a:t>.</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so</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20"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ensure</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you </a:t>
            </a:r>
            <a:r>
              <a:rPr lang="en-GB" sz="1200" dirty="0">
                <a:solidFill>
                  <a:srgbClr val="231F20"/>
                </a:solidFill>
                <a:latin typeface="Montserrat"/>
                <a:cs typeface="Montserrat"/>
              </a:rPr>
              <a:t>spend</a:t>
            </a:r>
            <a:r>
              <a:rPr lang="en-GB" sz="1200" spc="-30"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researching</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Speak</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teachers,</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PT</a:t>
            </a:r>
            <a:r>
              <a:rPr lang="en-GB" sz="1200" spc="-25" dirty="0">
                <a:solidFill>
                  <a:srgbClr val="231F20"/>
                </a:solidFill>
                <a:latin typeface="Montserrat"/>
                <a:cs typeface="Montserrat"/>
              </a:rPr>
              <a:t> and </a:t>
            </a:r>
            <a:r>
              <a:rPr lang="en-GB" sz="1200" dirty="0">
                <a:solidFill>
                  <a:srgbClr val="231F20"/>
                </a:solidFill>
                <a:latin typeface="Montserrat"/>
                <a:cs typeface="Montserrat"/>
              </a:rPr>
              <a:t>engage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a:t>
            </a:r>
            <a:r>
              <a:rPr lang="en-GB" sz="1200" spc="-3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5" dirty="0">
                <a:solidFill>
                  <a:srgbClr val="231F20"/>
                </a:solidFill>
                <a:latin typeface="Montserrat"/>
                <a:cs typeface="Montserrat"/>
              </a:rPr>
              <a:t> </a:t>
            </a:r>
            <a:r>
              <a:rPr lang="en-GB" sz="1200" dirty="0">
                <a:solidFill>
                  <a:srgbClr val="231F20"/>
                </a:solidFill>
                <a:latin typeface="Montserrat"/>
                <a:cs typeface="Montserrat"/>
              </a:rPr>
              <a:t>programme</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5" dirty="0">
                <a:solidFill>
                  <a:srgbClr val="231F20"/>
                </a:solidFill>
                <a:latin typeface="Montserrat"/>
                <a:cs typeface="Montserrat"/>
              </a:rPr>
              <a:t> </a:t>
            </a:r>
            <a:r>
              <a:rPr lang="en-GB" sz="1200" dirty="0">
                <a:solidFill>
                  <a:srgbClr val="231F20"/>
                </a:solidFill>
                <a:latin typeface="Montserrat"/>
                <a:cs typeface="Montserrat"/>
              </a:rPr>
              <a:t>sure</a:t>
            </a:r>
            <a:r>
              <a:rPr lang="en-GB" sz="1200" spc="-3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best</a:t>
            </a:r>
            <a:r>
              <a:rPr lang="en-GB" sz="1200" spc="-35" dirty="0">
                <a:solidFill>
                  <a:srgbClr val="231F20"/>
                </a:solidFill>
                <a:latin typeface="Montserrat"/>
                <a:cs typeface="Montserrat"/>
              </a:rPr>
              <a:t> </a:t>
            </a:r>
            <a:r>
              <a:rPr lang="en-GB" sz="1200" dirty="0">
                <a:solidFill>
                  <a:srgbClr val="231F20"/>
                </a:solidFill>
                <a:latin typeface="Montserrat"/>
                <a:cs typeface="Montserrat"/>
              </a:rPr>
              <a:t>decisions</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yourself</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25" dirty="0">
                <a:solidFill>
                  <a:srgbClr val="231F20"/>
                </a:solidFill>
                <a:latin typeface="Montserrat"/>
                <a:cs typeface="Montserrat"/>
              </a:rPr>
              <a:t> </a:t>
            </a:r>
            <a:r>
              <a:rPr lang="en-GB" sz="1200" dirty="0">
                <a:solidFill>
                  <a:srgbClr val="231F20"/>
                </a:solidFill>
                <a:latin typeface="Montserrat"/>
                <a:cs typeface="Montserrat"/>
              </a:rPr>
              <a:t>Remember</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5"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have.</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Will</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able</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what</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spc="-20" dirty="0">
                <a:solidFill>
                  <a:srgbClr val="231F20"/>
                </a:solidFill>
                <a:latin typeface="Montserrat"/>
                <a:cs typeface="Montserrat"/>
              </a:rPr>
              <a:t>want?</a:t>
            </a:r>
            <a:endParaRPr lang="en-GB" sz="1200" dirty="0">
              <a:latin typeface="Montserrat"/>
              <a:cs typeface="Montserrat"/>
            </a:endParaRPr>
          </a:p>
          <a:p>
            <a:pPr marL="12700" marR="38100">
              <a:lnSpc>
                <a:spcPct val="121500"/>
              </a:lnSpc>
            </a:pP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able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5" dirty="0">
                <a:solidFill>
                  <a:srgbClr val="231F20"/>
                </a:solidFill>
                <a:latin typeface="Montserrat"/>
                <a:cs typeface="Montserrat"/>
              </a:rPr>
              <a:t> </a:t>
            </a:r>
            <a:r>
              <a:rPr lang="en-GB" sz="1200" dirty="0">
                <a:solidFill>
                  <a:srgbClr val="231F20"/>
                </a:solidFill>
                <a:latin typeface="Montserrat"/>
                <a:cs typeface="Montserrat"/>
              </a:rPr>
              <a:t>their</a:t>
            </a:r>
            <a:r>
              <a:rPr lang="en-GB" sz="1200" spc="-2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If</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not</a:t>
            </a:r>
            <a:r>
              <a:rPr lang="en-GB" sz="1200" spc="-2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25"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be </a:t>
            </a:r>
            <a:r>
              <a:rPr lang="en-GB" sz="1200" dirty="0">
                <a:solidFill>
                  <a:srgbClr val="231F20"/>
                </a:solidFill>
                <a:latin typeface="Montserrat"/>
                <a:cs typeface="Montserrat"/>
              </a:rPr>
              <a:t>because:</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25" dirty="0">
                <a:solidFill>
                  <a:srgbClr val="231F20"/>
                </a:solidFill>
                <a:latin typeface="Montserrat"/>
                <a:cs typeface="Montserrat"/>
              </a:rPr>
              <a:t> </a:t>
            </a:r>
            <a:r>
              <a:rPr lang="en-GB" sz="1200" dirty="0">
                <a:solidFill>
                  <a:srgbClr val="231F20"/>
                </a:solidFill>
                <a:latin typeface="Montserrat"/>
                <a:cs typeface="Montserrat"/>
              </a:rPr>
              <a:t>does</a:t>
            </a:r>
            <a:r>
              <a:rPr lang="en-GB" sz="1200" spc="-30" dirty="0">
                <a:solidFill>
                  <a:srgbClr val="231F20"/>
                </a:solidFill>
                <a:latin typeface="Montserrat"/>
                <a:cs typeface="Montserrat"/>
              </a:rPr>
              <a:t> </a:t>
            </a:r>
            <a:r>
              <a:rPr lang="en-GB" sz="1200" dirty="0">
                <a:solidFill>
                  <a:srgbClr val="231F20"/>
                </a:solidFill>
                <a:latin typeface="Montserrat"/>
                <a:cs typeface="Montserrat"/>
              </a:rPr>
              <a:t>not</a:t>
            </a:r>
            <a:r>
              <a:rPr lang="en-GB" sz="1200" spc="-30" dirty="0">
                <a:solidFill>
                  <a:srgbClr val="231F20"/>
                </a:solidFill>
                <a:latin typeface="Montserrat"/>
                <a:cs typeface="Montserrat"/>
              </a:rPr>
              <a:t> </a:t>
            </a:r>
            <a:r>
              <a:rPr lang="en-GB" sz="1200" dirty="0">
                <a:solidFill>
                  <a:srgbClr val="231F20"/>
                </a:solidFill>
                <a:latin typeface="Montserrat"/>
                <a:cs typeface="Montserrat"/>
              </a:rPr>
              <a:t>match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ability</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is </a:t>
            </a:r>
            <a:r>
              <a:rPr lang="en-GB" sz="1200" dirty="0">
                <a:solidFill>
                  <a:srgbClr val="231F20"/>
                </a:solidFill>
                <a:latin typeface="Montserrat"/>
                <a:cs typeface="Montserrat"/>
              </a:rPr>
              <a:t>too</a:t>
            </a:r>
            <a:r>
              <a:rPr lang="en-GB" sz="1200" spc="-3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include</a:t>
            </a:r>
            <a:r>
              <a:rPr lang="en-GB" sz="1200" spc="-25" dirty="0">
                <a:solidFill>
                  <a:srgbClr val="231F20"/>
                </a:solidFill>
                <a:latin typeface="Montserrat"/>
                <a:cs typeface="Montserrat"/>
              </a:rPr>
              <a:t> </a:t>
            </a:r>
            <a:r>
              <a:rPr lang="en-GB" sz="1200" dirty="0">
                <a:solidFill>
                  <a:srgbClr val="231F20"/>
                </a:solidFill>
                <a:latin typeface="Montserrat"/>
                <a:cs typeface="Montserrat"/>
              </a:rPr>
              <a:t>everyone</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a:t>
            </a:r>
            <a:r>
              <a:rPr lang="en-GB" sz="1200" spc="-25"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too</a:t>
            </a:r>
            <a:r>
              <a:rPr lang="en-GB" sz="1200" spc="-25" dirty="0">
                <a:solidFill>
                  <a:srgbClr val="231F20"/>
                </a:solidFill>
                <a:latin typeface="Montserrat"/>
                <a:cs typeface="Montserrat"/>
              </a:rPr>
              <a:t> </a:t>
            </a:r>
            <a:r>
              <a:rPr lang="en-GB" sz="1200" dirty="0">
                <a:solidFill>
                  <a:srgbClr val="231F20"/>
                </a:solidFill>
                <a:latin typeface="Montserrat"/>
                <a:cs typeface="Montserrat"/>
              </a:rPr>
              <a:t>small</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has</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withdrawn. </a:t>
            </a:r>
            <a:r>
              <a:rPr lang="en-GB" sz="1200" dirty="0">
                <a:solidFill>
                  <a:srgbClr val="231F20"/>
                </a:solidFill>
                <a:latin typeface="Montserrat"/>
                <a:cs typeface="Montserrat"/>
              </a:rPr>
              <a:t>Although</a:t>
            </a:r>
            <a:r>
              <a:rPr lang="en-GB" sz="1200" spc="-35" dirty="0">
                <a:solidFill>
                  <a:srgbClr val="231F20"/>
                </a:solidFill>
                <a:latin typeface="Montserrat"/>
                <a:cs typeface="Montserrat"/>
              </a:rPr>
              <a:t> </a:t>
            </a:r>
            <a:r>
              <a:rPr lang="en-GB" sz="1200" dirty="0">
                <a:solidFill>
                  <a:srgbClr val="231F20"/>
                </a:solidFill>
                <a:latin typeface="Montserrat"/>
                <a:cs typeface="Montserrat"/>
              </a:rPr>
              <a:t>staff</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try</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5"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dirty="0">
                <a:solidFill>
                  <a:srgbClr val="231F20"/>
                </a:solidFill>
                <a:latin typeface="Montserrat"/>
                <a:cs typeface="Montserrat"/>
              </a:rPr>
              <a:t>your</a:t>
            </a:r>
            <a:r>
              <a:rPr lang="en-GB" sz="1200" spc="-3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subjects,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t>
            </a:r>
            <a:r>
              <a:rPr lang="en-GB" sz="1200" dirty="0">
                <a:solidFill>
                  <a:srgbClr val="231F20"/>
                </a:solidFill>
                <a:latin typeface="Montserrat"/>
                <a:cs typeface="Montserrat"/>
              </a:rPr>
              <a:t>final</a:t>
            </a:r>
            <a:r>
              <a:rPr lang="en-GB" sz="1200" spc="-10"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rest</a:t>
            </a:r>
            <a:r>
              <a:rPr lang="en-GB" sz="1200" spc="-10" dirty="0">
                <a:solidFill>
                  <a:srgbClr val="231F20"/>
                </a:solidFill>
                <a:latin typeface="Montserrat"/>
                <a:cs typeface="Montserrat"/>
              </a:rPr>
              <a:t> </a:t>
            </a:r>
            <a:r>
              <a:rPr lang="en-GB" sz="1200" dirty="0">
                <a:solidFill>
                  <a:srgbClr val="231F20"/>
                </a:solidFill>
                <a:latin typeface="Montserrat"/>
                <a:cs typeface="Montserrat"/>
              </a:rPr>
              <a:t>with</a:t>
            </a:r>
            <a:r>
              <a:rPr lang="en-GB" sz="1200" spc="-10"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Academy.</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spcBef>
                <a:spcPts val="5"/>
              </a:spcBef>
            </a:pPr>
            <a:r>
              <a:rPr lang="en-GB" sz="1200" b="1" dirty="0">
                <a:solidFill>
                  <a:srgbClr val="231F20"/>
                </a:solidFill>
                <a:latin typeface="Montserrat"/>
                <a:cs typeface="Montserrat"/>
              </a:rPr>
              <a:t>Why</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would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group</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subject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withdrawn?</a:t>
            </a:r>
            <a:endParaRPr lang="en-GB" sz="1200" dirty="0">
              <a:latin typeface="Montserrat"/>
              <a:cs typeface="Montserrat"/>
            </a:endParaRPr>
          </a:p>
          <a:p>
            <a:pPr marL="12700" marR="12700">
              <a:lnSpc>
                <a:spcPct val="121500"/>
              </a:lnSpc>
            </a:pP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not</a:t>
            </a:r>
            <a:r>
              <a:rPr lang="en-GB" sz="1200" spc="-15"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attract</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sufficient</a:t>
            </a:r>
            <a:r>
              <a:rPr lang="en-GB" sz="1200" spc="-1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15"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integral </a:t>
            </a:r>
            <a:r>
              <a:rPr lang="en-GB" sz="1200" dirty="0">
                <a:solidFill>
                  <a:srgbClr val="231F20"/>
                </a:solidFill>
                <a:latin typeface="Montserrat"/>
                <a:cs typeface="Montserrat"/>
              </a:rPr>
              <a:t>curriculum</a:t>
            </a:r>
            <a:r>
              <a:rPr lang="en-GB" sz="1200" spc="-35" dirty="0">
                <a:solidFill>
                  <a:srgbClr val="231F20"/>
                </a:solidFill>
                <a:latin typeface="Montserrat"/>
                <a:cs typeface="Montserrat"/>
              </a:rPr>
              <a:t> </a:t>
            </a:r>
            <a:r>
              <a:rPr lang="en-GB" sz="1200" dirty="0">
                <a:solidFill>
                  <a:srgbClr val="231F20"/>
                </a:solidFill>
                <a:latin typeface="Montserrat"/>
                <a:cs typeface="Montserrat"/>
              </a:rPr>
              <a:t>change</a:t>
            </a:r>
            <a:r>
              <a:rPr lang="en-GB" sz="1200" spc="-35" dirty="0">
                <a:solidFill>
                  <a:srgbClr val="231F20"/>
                </a:solidFill>
                <a:latin typeface="Montserrat"/>
                <a:cs typeface="Montserrat"/>
              </a:rPr>
              <a:t> </a:t>
            </a:r>
            <a:r>
              <a:rPr lang="en-GB" sz="1200" dirty="0">
                <a:solidFill>
                  <a:srgbClr val="231F20"/>
                </a:solidFill>
                <a:latin typeface="Montserrat"/>
                <a:cs typeface="Montserrat"/>
              </a:rPr>
              <a:t>takes</a:t>
            </a:r>
            <a:r>
              <a:rPr lang="en-GB" sz="1200" spc="-30" dirty="0">
                <a:solidFill>
                  <a:srgbClr val="231F20"/>
                </a:solidFill>
                <a:latin typeface="Montserrat"/>
                <a:cs typeface="Montserrat"/>
              </a:rPr>
              <a:t> </a:t>
            </a:r>
            <a:r>
              <a:rPr lang="en-GB" sz="1200" dirty="0">
                <a:solidFill>
                  <a:srgbClr val="231F20"/>
                </a:solidFill>
                <a:latin typeface="Montserrat"/>
                <a:cs typeface="Montserrat"/>
              </a:rPr>
              <a:t>place,</a:t>
            </a:r>
            <a:r>
              <a:rPr lang="en-GB" sz="1200" spc="-35"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be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withdrawn</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5"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chosen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different</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based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their</a:t>
            </a:r>
            <a:r>
              <a:rPr lang="en-GB" sz="1200" spc="-15" dirty="0">
                <a:solidFill>
                  <a:srgbClr val="231F20"/>
                </a:solidFill>
                <a:latin typeface="Montserrat"/>
                <a:cs typeface="Montserrat"/>
              </a:rPr>
              <a:t> </a:t>
            </a:r>
            <a:r>
              <a:rPr lang="en-GB" sz="1200" dirty="0">
                <a:solidFill>
                  <a:srgbClr val="231F20"/>
                </a:solidFill>
                <a:latin typeface="Montserrat"/>
                <a:cs typeface="Montserrat"/>
              </a:rPr>
              <a:t>other</a:t>
            </a:r>
            <a:r>
              <a:rPr lang="en-GB" sz="1200" spc="-2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guided</a:t>
            </a:r>
            <a:r>
              <a:rPr lang="en-GB" sz="1200" spc="50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choose</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alternative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subject.</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Some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subjects</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are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new.</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know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whether</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30" dirty="0">
                <a:solidFill>
                  <a:srgbClr val="231F20"/>
                </a:solidFill>
                <a:latin typeface="Montserrat"/>
                <a:cs typeface="Montserrat"/>
              </a:rPr>
              <a:t> </a:t>
            </a:r>
            <a:r>
              <a:rPr lang="en-GB" sz="1200" b="1" spc="-10" dirty="0">
                <a:solidFill>
                  <a:srgbClr val="231F20"/>
                </a:solidFill>
                <a:latin typeface="Montserrat"/>
                <a:cs typeface="Montserrat"/>
              </a:rPr>
              <a:t>them?</a:t>
            </a:r>
            <a:endParaRPr lang="en-GB" sz="1200" dirty="0">
              <a:latin typeface="Montserrat"/>
              <a:cs typeface="Montserrat"/>
            </a:endParaRPr>
          </a:p>
          <a:p>
            <a:pPr marL="12700" marR="93345">
              <a:lnSpc>
                <a:spcPct val="121500"/>
              </a:lnSpc>
            </a:pP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well</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0" dirty="0">
                <a:solidFill>
                  <a:srgbClr val="231F20"/>
                </a:solidFill>
                <a:latin typeface="Montserrat"/>
                <a:cs typeface="Montserrat"/>
              </a:rPr>
              <a:t> information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available</a:t>
            </a:r>
            <a:r>
              <a:rPr lang="en-GB" sz="1200" spc="-15" dirty="0">
                <a:solidFill>
                  <a:srgbClr val="231F20"/>
                </a:solidFill>
                <a:latin typeface="Montserrat"/>
                <a:cs typeface="Montserrat"/>
              </a:rPr>
              <a:t> </a:t>
            </a:r>
            <a:r>
              <a:rPr lang="en-GB" sz="1200" dirty="0">
                <a:solidFill>
                  <a:srgbClr val="231F20"/>
                </a:solidFill>
                <a:latin typeface="Montserrat"/>
                <a:cs typeface="Montserrat"/>
              </a:rPr>
              <a:t>from</a:t>
            </a:r>
            <a:r>
              <a:rPr lang="en-GB" sz="1200" spc="-1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0" dirty="0">
                <a:solidFill>
                  <a:srgbClr val="231F20"/>
                </a:solidFill>
                <a:latin typeface="Montserrat"/>
                <a:cs typeface="Montserrat"/>
              </a:rPr>
              <a:t> </a:t>
            </a:r>
            <a:r>
              <a:rPr lang="en-GB" sz="1200" dirty="0">
                <a:solidFill>
                  <a:srgbClr val="231F20"/>
                </a:solidFill>
                <a:latin typeface="Montserrat"/>
                <a:cs typeface="Montserrat"/>
              </a:rPr>
              <a:t>can</a:t>
            </a:r>
            <a:r>
              <a:rPr lang="en-GB" sz="1200" spc="-15" dirty="0">
                <a:solidFill>
                  <a:srgbClr val="231F20"/>
                </a:solidFill>
                <a:latin typeface="Montserrat"/>
                <a:cs typeface="Montserrat"/>
              </a:rPr>
              <a:t> </a:t>
            </a:r>
            <a:r>
              <a:rPr lang="en-GB" sz="1200" dirty="0">
                <a:solidFill>
                  <a:srgbClr val="231F20"/>
                </a:solidFill>
                <a:latin typeface="Montserrat"/>
                <a:cs typeface="Montserrat"/>
              </a:rPr>
              <a:t>also</a:t>
            </a:r>
            <a:r>
              <a:rPr lang="en-GB" sz="1200" spc="-15" dirty="0">
                <a:solidFill>
                  <a:srgbClr val="231F20"/>
                </a:solidFill>
                <a:latin typeface="Montserrat"/>
                <a:cs typeface="Montserrat"/>
              </a:rPr>
              <a:t> </a:t>
            </a:r>
            <a:r>
              <a:rPr lang="en-GB" sz="1200" dirty="0">
                <a:solidFill>
                  <a:srgbClr val="231F20"/>
                </a:solidFill>
                <a:latin typeface="Montserrat"/>
                <a:cs typeface="Montserrat"/>
              </a:rPr>
              <a:t>speak</a:t>
            </a:r>
            <a:r>
              <a:rPr lang="en-GB" sz="1200" spc="-10"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teachers responsible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25" dirty="0">
                <a:solidFill>
                  <a:srgbClr val="231F20"/>
                </a:solidFill>
                <a:latin typeface="Montserrat"/>
                <a:cs typeface="Montserrat"/>
              </a:rPr>
              <a:t> </a:t>
            </a:r>
            <a:r>
              <a:rPr lang="en-GB" sz="1200" dirty="0">
                <a:solidFill>
                  <a:srgbClr val="231F20"/>
                </a:solidFill>
                <a:latin typeface="Montserrat"/>
                <a:cs typeface="Montserrat"/>
              </a:rPr>
              <a:t>each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detailed</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look</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the </a:t>
            </a:r>
            <a:r>
              <a:rPr lang="en-GB" sz="1200" dirty="0">
                <a:solidFill>
                  <a:srgbClr val="231F20"/>
                </a:solidFill>
                <a:latin typeface="Montserrat"/>
                <a:cs typeface="Montserrat"/>
              </a:rPr>
              <a:t>specifications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gain</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30" dirty="0">
                <a:solidFill>
                  <a:srgbClr val="231F20"/>
                </a:solidFill>
                <a:latin typeface="Montserrat"/>
                <a:cs typeface="Montserrat"/>
              </a:rPr>
              <a:t> </a:t>
            </a:r>
            <a:r>
              <a:rPr lang="en-GB" sz="1200" dirty="0">
                <a:solidFill>
                  <a:srgbClr val="231F20"/>
                </a:solidFill>
                <a:latin typeface="Montserrat"/>
                <a:cs typeface="Montserrat"/>
              </a:rPr>
              <a:t>understanding</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content.</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How</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am</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not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sure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about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career</a:t>
            </a:r>
            <a:r>
              <a:rPr lang="en-GB" sz="1200" b="1" spc="-15" dirty="0">
                <a:solidFill>
                  <a:srgbClr val="231F20"/>
                </a:solidFill>
                <a:latin typeface="Montserrat"/>
                <a:cs typeface="Montserrat"/>
              </a:rPr>
              <a:t> </a:t>
            </a:r>
            <a:r>
              <a:rPr lang="en-GB" sz="1200" b="1" spc="-10" dirty="0">
                <a:solidFill>
                  <a:srgbClr val="231F20"/>
                </a:solidFill>
                <a:latin typeface="Montserrat"/>
                <a:cs typeface="Montserrat"/>
              </a:rPr>
              <a:t>plans?</a:t>
            </a:r>
            <a:endParaRPr lang="en-GB" sz="1200" dirty="0">
              <a:latin typeface="Montserrat"/>
              <a:cs typeface="Montserrat"/>
            </a:endParaRPr>
          </a:p>
          <a:p>
            <a:pPr marL="12700" marR="14604">
              <a:lnSpc>
                <a:spcPct val="121500"/>
              </a:lnSpc>
            </a:pP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20" dirty="0">
                <a:solidFill>
                  <a:srgbClr val="231F20"/>
                </a:solidFill>
                <a:latin typeface="Montserrat"/>
                <a:cs typeface="Montserrat"/>
              </a:rPr>
              <a:t> Years </a:t>
            </a:r>
            <a:r>
              <a:rPr lang="en-GB" sz="1200" dirty="0">
                <a:solidFill>
                  <a:srgbClr val="231F20"/>
                </a:solidFill>
                <a:latin typeface="Montserrat"/>
                <a:cs typeface="Montserrat"/>
              </a:rPr>
              <a:t>10</a:t>
            </a:r>
            <a:r>
              <a:rPr lang="en-GB" sz="1200" spc="-2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11.</a:t>
            </a:r>
            <a:r>
              <a:rPr lang="en-GB" sz="1200" spc="-20" dirty="0">
                <a:solidFill>
                  <a:srgbClr val="231F20"/>
                </a:solidFill>
                <a:latin typeface="Montserrat"/>
                <a:cs typeface="Montserrat"/>
              </a:rPr>
              <a:t> </a:t>
            </a:r>
            <a:r>
              <a:rPr lang="en-GB" sz="1200" dirty="0">
                <a:solidFill>
                  <a:srgbClr val="231F20"/>
                </a:solidFill>
                <a:latin typeface="Montserrat"/>
                <a:cs typeface="Montserrat"/>
              </a:rPr>
              <a:t>These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give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broad</a:t>
            </a:r>
            <a:r>
              <a:rPr lang="en-GB" sz="1200" spc="-30" dirty="0">
                <a:solidFill>
                  <a:srgbClr val="231F20"/>
                </a:solidFill>
                <a:latin typeface="Montserrat"/>
                <a:cs typeface="Montserrat"/>
              </a:rPr>
              <a:t> </a:t>
            </a:r>
            <a:r>
              <a:rPr lang="en-GB" sz="1200" dirty="0">
                <a:solidFill>
                  <a:srgbClr val="231F20"/>
                </a:solidFill>
                <a:latin typeface="Montserrat"/>
                <a:cs typeface="Montserrat"/>
              </a:rPr>
              <a:t>base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beyond</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Year</a:t>
            </a:r>
            <a:r>
              <a:rPr lang="en-GB" sz="1200" spc="-30" dirty="0">
                <a:solidFill>
                  <a:srgbClr val="231F20"/>
                </a:solidFill>
                <a:latin typeface="Montserrat"/>
                <a:cs typeface="Montserrat"/>
              </a:rPr>
              <a:t> </a:t>
            </a:r>
            <a:r>
              <a:rPr lang="en-GB" sz="1200" dirty="0">
                <a:solidFill>
                  <a:srgbClr val="231F20"/>
                </a:solidFill>
                <a:latin typeface="Montserrat"/>
                <a:cs typeface="Montserrat"/>
              </a:rPr>
              <a:t>11</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good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apprenticeships.</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ok</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not</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0" dirty="0">
                <a:solidFill>
                  <a:srgbClr val="231F20"/>
                </a:solidFill>
                <a:latin typeface="Montserrat"/>
                <a:cs typeface="Montserrat"/>
              </a:rPr>
              <a:t> </a:t>
            </a:r>
            <a:r>
              <a:rPr lang="en-GB" sz="1200" dirty="0">
                <a:solidFill>
                  <a:srgbClr val="231F20"/>
                </a:solidFill>
                <a:latin typeface="Montserrat"/>
                <a:cs typeface="Montserrat"/>
              </a:rPr>
              <a:t>sure</a:t>
            </a:r>
            <a:r>
              <a:rPr lang="en-GB" sz="1200" spc="-20" dirty="0">
                <a:solidFill>
                  <a:srgbClr val="231F20"/>
                </a:solidFill>
                <a:latin typeface="Montserrat"/>
                <a:cs typeface="Montserrat"/>
              </a:rPr>
              <a:t> </a:t>
            </a:r>
            <a:r>
              <a:rPr lang="en-GB" sz="1200" dirty="0">
                <a:solidFill>
                  <a:srgbClr val="231F20"/>
                </a:solidFill>
                <a:latin typeface="Montserrat"/>
                <a:cs typeface="Montserrat"/>
              </a:rPr>
              <a:t>about</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plans, </a:t>
            </a:r>
            <a:r>
              <a:rPr lang="en-GB" sz="1200" dirty="0">
                <a:solidFill>
                  <a:srgbClr val="231F20"/>
                </a:solidFill>
                <a:latin typeface="Montserrat"/>
                <a:cs typeface="Montserrat"/>
              </a:rPr>
              <a:t>so</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choose</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enjoy</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varied,</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opposed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choosing</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0"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teacher</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0"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friends</a:t>
            </a:r>
            <a:r>
              <a:rPr lang="en-GB" sz="1200" spc="-10" dirty="0">
                <a:solidFill>
                  <a:srgbClr val="231F20"/>
                </a:solidFill>
                <a:latin typeface="Montserrat"/>
                <a:cs typeface="Montserrat"/>
              </a:rPr>
              <a:t> </a:t>
            </a:r>
            <a:r>
              <a:rPr lang="en-GB" sz="1200" dirty="0">
                <a:solidFill>
                  <a:srgbClr val="231F20"/>
                </a:solidFill>
                <a:latin typeface="Montserrat"/>
                <a:cs typeface="Montserrat"/>
              </a:rPr>
              <a:t>are</a:t>
            </a:r>
            <a:r>
              <a:rPr lang="en-GB" sz="1200" spc="-15" dirty="0">
                <a:solidFill>
                  <a:srgbClr val="231F20"/>
                </a:solidFill>
                <a:latin typeface="Montserrat"/>
                <a:cs typeface="Montserrat"/>
              </a:rPr>
              <a:t> </a:t>
            </a:r>
            <a:r>
              <a:rPr lang="en-GB" sz="1200" dirty="0">
                <a:solidFill>
                  <a:srgbClr val="231F20"/>
                </a:solidFill>
                <a:latin typeface="Montserrat"/>
                <a:cs typeface="Montserrat"/>
              </a:rPr>
              <a:t>doing</a:t>
            </a:r>
            <a:r>
              <a:rPr lang="en-GB" sz="1200" spc="-10" dirty="0">
                <a:solidFill>
                  <a:srgbClr val="231F20"/>
                </a:solidFill>
                <a:latin typeface="Montserrat"/>
                <a:cs typeface="Montserrat"/>
              </a:rPr>
              <a:t> </a:t>
            </a:r>
            <a:r>
              <a:rPr lang="en-GB" sz="1200" dirty="0">
                <a:solidFill>
                  <a:srgbClr val="231F20"/>
                </a:solidFill>
                <a:latin typeface="Montserrat"/>
                <a:cs typeface="Montserrat"/>
              </a:rPr>
              <a:t>it.</a:t>
            </a:r>
            <a:r>
              <a:rPr lang="en-GB" sz="1200" spc="-15" dirty="0">
                <a:solidFill>
                  <a:srgbClr val="231F20"/>
                </a:solidFill>
                <a:latin typeface="Montserrat"/>
                <a:cs typeface="Montserrat"/>
              </a:rPr>
              <a:t> </a:t>
            </a:r>
            <a:r>
              <a:rPr lang="en-GB" sz="1200" dirty="0">
                <a:solidFill>
                  <a:srgbClr val="231F20"/>
                </a:solidFill>
                <a:latin typeface="Montserrat"/>
                <a:cs typeface="Montserrat"/>
              </a:rPr>
              <a:t>If</a:t>
            </a:r>
            <a:r>
              <a:rPr lang="en-GB" sz="1200" spc="-10" dirty="0">
                <a:solidFill>
                  <a:srgbClr val="231F20"/>
                </a:solidFill>
                <a:latin typeface="Montserrat"/>
                <a:cs typeface="Montserrat"/>
              </a:rPr>
              <a:t> </a:t>
            </a:r>
            <a:r>
              <a:rPr lang="en-GB" sz="1200" spc="-25" dirty="0">
                <a:solidFill>
                  <a:srgbClr val="231F20"/>
                </a:solidFill>
                <a:latin typeface="Montserrat"/>
                <a:cs typeface="Montserrat"/>
              </a:rPr>
              <a:t>you</a:t>
            </a:r>
            <a:r>
              <a:rPr lang="en-GB" sz="1200" spc="500"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still</a:t>
            </a:r>
            <a:r>
              <a:rPr lang="en-GB" sz="1200" spc="-30" dirty="0">
                <a:solidFill>
                  <a:srgbClr val="231F20"/>
                </a:solidFill>
                <a:latin typeface="Montserrat"/>
                <a:cs typeface="Montserrat"/>
              </a:rPr>
              <a:t> </a:t>
            </a:r>
            <a:r>
              <a:rPr lang="en-GB" sz="1200" dirty="0">
                <a:solidFill>
                  <a:srgbClr val="231F20"/>
                </a:solidFill>
                <a:latin typeface="Montserrat"/>
                <a:cs typeface="Montserrat"/>
              </a:rPr>
              <a:t>unsure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how</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please </a:t>
            </a:r>
            <a:r>
              <a:rPr lang="en-GB" sz="1200" dirty="0">
                <a:solidFill>
                  <a:srgbClr val="231F20"/>
                </a:solidFill>
                <a:latin typeface="Montserrat"/>
                <a:cs typeface="Montserrat"/>
              </a:rPr>
              <a:t>speak</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team.</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Can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change</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option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need</a:t>
            </a:r>
            <a:r>
              <a:rPr lang="en-GB" sz="1200" b="1" spc="-5" dirty="0">
                <a:solidFill>
                  <a:srgbClr val="231F20"/>
                </a:solidFill>
                <a:latin typeface="Montserrat"/>
                <a:cs typeface="Montserrat"/>
              </a:rPr>
              <a:t> </a:t>
            </a:r>
            <a:r>
              <a:rPr lang="en-GB" sz="1200" b="1" spc="-25" dirty="0">
                <a:solidFill>
                  <a:srgbClr val="231F20"/>
                </a:solidFill>
                <a:latin typeface="Montserrat"/>
                <a:cs typeface="Montserrat"/>
              </a:rPr>
              <a:t>to?</a:t>
            </a:r>
            <a:endParaRPr lang="en-GB" sz="1200" dirty="0">
              <a:latin typeface="Montserrat"/>
              <a:cs typeface="Montserrat"/>
            </a:endParaRPr>
          </a:p>
          <a:p>
            <a:pPr marL="12700" marR="188595">
              <a:lnSpc>
                <a:spcPct val="121500"/>
              </a:lnSpc>
            </a:pPr>
            <a:r>
              <a:rPr lang="en-GB" sz="1200" dirty="0">
                <a:solidFill>
                  <a:srgbClr val="231F20"/>
                </a:solidFill>
                <a:latin typeface="Montserrat"/>
                <a:cs typeface="Montserrat"/>
              </a:rPr>
              <a:t>Once</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have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submitted</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15" dirty="0">
                <a:solidFill>
                  <a:srgbClr val="231F20"/>
                </a:solidFill>
                <a:latin typeface="Montserrat"/>
                <a:cs typeface="Montserrat"/>
              </a:rPr>
              <a:t> </a:t>
            </a:r>
            <a:r>
              <a:rPr lang="en-GB" sz="1200" dirty="0">
                <a:solidFill>
                  <a:srgbClr val="231F20"/>
                </a:solidFill>
                <a:latin typeface="Montserrat"/>
                <a:cs typeface="Montserrat"/>
              </a:rPr>
              <a:t>form,</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considered</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final.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However,</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if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do</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specific</a:t>
            </a:r>
            <a:r>
              <a:rPr lang="en-GB" sz="1200" spc="-30" dirty="0">
                <a:solidFill>
                  <a:srgbClr val="231F20"/>
                </a:solidFill>
                <a:latin typeface="Montserrat"/>
                <a:cs typeface="Montserrat"/>
              </a:rPr>
              <a:t> </a:t>
            </a:r>
            <a:r>
              <a:rPr lang="en-GB" sz="1200" dirty="0">
                <a:solidFill>
                  <a:srgbClr val="231F20"/>
                </a:solidFill>
                <a:latin typeface="Montserrat"/>
                <a:cs typeface="Montserrat"/>
              </a:rPr>
              <a:t>questions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about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25" dirty="0">
                <a:solidFill>
                  <a:srgbClr val="231F20"/>
                </a:solidFill>
                <a:latin typeface="Montserrat"/>
                <a:cs typeface="Montserrat"/>
              </a:rPr>
              <a:t> </a:t>
            </a:r>
            <a:r>
              <a:rPr lang="en-GB" sz="1200" dirty="0">
                <a:solidFill>
                  <a:srgbClr val="231F20"/>
                </a:solidFill>
                <a:latin typeface="Montserrat"/>
                <a:cs typeface="Montserrat"/>
              </a:rPr>
              <a:t>please</a:t>
            </a:r>
            <a:r>
              <a:rPr lang="en-GB" sz="1200" spc="-25" dirty="0">
                <a:solidFill>
                  <a:srgbClr val="231F20"/>
                </a:solidFill>
                <a:latin typeface="Montserrat"/>
                <a:cs typeface="Montserrat"/>
              </a:rPr>
              <a:t> </a:t>
            </a:r>
            <a:r>
              <a:rPr lang="en-GB" sz="1200" dirty="0">
                <a:solidFill>
                  <a:srgbClr val="231F20"/>
                </a:solidFill>
                <a:latin typeface="Montserrat"/>
                <a:cs typeface="Montserrat"/>
              </a:rPr>
              <a:t>contact</a:t>
            </a:r>
            <a:r>
              <a:rPr lang="en-GB" sz="1200" spc="-25" dirty="0">
                <a:solidFill>
                  <a:srgbClr val="231F20"/>
                </a:solidFill>
                <a:latin typeface="Montserrat"/>
                <a:cs typeface="Montserrat"/>
              </a:rPr>
              <a:t> </a:t>
            </a:r>
            <a:r>
              <a:rPr lang="en-GB" sz="1200" dirty="0">
                <a:solidFill>
                  <a:srgbClr val="231F20"/>
                </a:solidFill>
                <a:latin typeface="Montserrat"/>
                <a:cs typeface="Montserrat"/>
              </a:rPr>
              <a:t>Ms Dickenson </a:t>
            </a:r>
            <a:r>
              <a:rPr lang="en-GB" sz="1200" spc="-10" dirty="0">
                <a:solidFill>
                  <a:srgbClr val="231F20"/>
                </a:solidFill>
                <a:latin typeface="Montserrat"/>
                <a:cs typeface="Montserrat"/>
                <a:hlinkClick r:id="rId2"/>
              </a:rPr>
              <a:t>(adickenson@sandwellacademy.com).</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dirty="0">
                <a:solidFill>
                  <a:srgbClr val="231F20"/>
                </a:solidFill>
                <a:latin typeface="Montserrat"/>
                <a:cs typeface="Montserrat"/>
              </a:rPr>
              <a:t>No</a:t>
            </a:r>
            <a:r>
              <a:rPr lang="en-GB" sz="1200" spc="-25" dirty="0">
                <a:solidFill>
                  <a:srgbClr val="231F20"/>
                </a:solidFill>
                <a:latin typeface="Montserrat"/>
                <a:cs typeface="Montserrat"/>
              </a:rPr>
              <a:t> </a:t>
            </a:r>
            <a:r>
              <a:rPr lang="en-GB" sz="1200" dirty="0">
                <a:solidFill>
                  <a:srgbClr val="231F20"/>
                </a:solidFill>
                <a:latin typeface="Montserrat"/>
                <a:cs typeface="Montserrat"/>
              </a:rPr>
              <a:t>changes</a:t>
            </a:r>
            <a:r>
              <a:rPr lang="en-GB" sz="1200" spc="-25"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0" dirty="0">
                <a:solidFill>
                  <a:srgbClr val="231F20"/>
                </a:solidFill>
                <a:latin typeface="Montserrat"/>
                <a:cs typeface="Montserrat"/>
              </a:rPr>
              <a:t> </a:t>
            </a:r>
            <a:r>
              <a:rPr lang="en-GB" sz="1200" dirty="0">
                <a:solidFill>
                  <a:srgbClr val="231F20"/>
                </a:solidFill>
                <a:latin typeface="Montserrat"/>
                <a:cs typeface="Montserrat"/>
              </a:rPr>
              <a:t>once</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20" dirty="0">
                <a:solidFill>
                  <a:srgbClr val="231F20"/>
                </a:solidFill>
                <a:latin typeface="Montserrat"/>
                <a:cs typeface="Montserrat"/>
              </a:rPr>
              <a:t> </a:t>
            </a:r>
            <a:r>
              <a:rPr lang="en-GB" sz="1200" dirty="0">
                <a:solidFill>
                  <a:srgbClr val="231F20"/>
                </a:solidFill>
                <a:latin typeface="Montserrat"/>
                <a:cs typeface="Montserrat"/>
              </a:rPr>
              <a:t>4</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commences.</a:t>
            </a:r>
            <a:endParaRPr lang="en-GB" sz="1200" dirty="0">
              <a:latin typeface="Montserrat"/>
              <a:cs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28446" y="7524001"/>
            <a:ext cx="6303645" cy="792480"/>
          </a:xfrm>
          <a:custGeom>
            <a:avLst/>
            <a:gdLst/>
            <a:ahLst/>
            <a:cxnLst/>
            <a:rect l="l" t="t" r="r" b="b"/>
            <a:pathLst>
              <a:path w="6303645" h="792479">
                <a:moveTo>
                  <a:pt x="6303111" y="0"/>
                </a:moveTo>
                <a:lnTo>
                  <a:pt x="0" y="0"/>
                </a:lnTo>
                <a:lnTo>
                  <a:pt x="0" y="791997"/>
                </a:lnTo>
                <a:lnTo>
                  <a:pt x="6303111" y="791997"/>
                </a:lnTo>
                <a:lnTo>
                  <a:pt x="6303111" y="0"/>
                </a:lnTo>
                <a:close/>
              </a:path>
            </a:pathLst>
          </a:custGeom>
          <a:solidFill>
            <a:srgbClr val="25408F"/>
          </a:solidFill>
        </p:spPr>
        <p:txBody>
          <a:bodyPr wrap="square" lIns="0" tIns="0" rIns="0" bIns="0" rtlCol="0"/>
          <a:lstStyle/>
          <a:p>
            <a:endParaRPr/>
          </a:p>
        </p:txBody>
      </p:sp>
      <p:sp>
        <p:nvSpPr>
          <p:cNvPr id="3" name="object 3"/>
          <p:cNvSpPr txBox="1"/>
          <p:nvPr/>
        </p:nvSpPr>
        <p:spPr>
          <a:xfrm>
            <a:off x="1841243" y="7776238"/>
            <a:ext cx="4451607" cy="320601"/>
          </a:xfrm>
          <a:prstGeom prst="rect">
            <a:avLst/>
          </a:prstGeom>
        </p:spPr>
        <p:txBody>
          <a:bodyPr vert="horz" wrap="square" lIns="0" tIns="12700" rIns="0" bIns="0" rtlCol="0">
            <a:spAutoFit/>
          </a:bodyPr>
          <a:lstStyle/>
          <a:p>
            <a:pPr marL="12700">
              <a:lnSpc>
                <a:spcPct val="100000"/>
              </a:lnSpc>
              <a:spcBef>
                <a:spcPts val="100"/>
              </a:spcBef>
            </a:pPr>
            <a:r>
              <a:rPr lang="en-US" sz="2000" spc="-50" dirty="0">
                <a:solidFill>
                  <a:srgbClr val="FFFFFF"/>
                </a:solidFill>
                <a:latin typeface="Montserrat"/>
                <a:cs typeface="Montserrat"/>
              </a:rPr>
              <a:t>June </a:t>
            </a:r>
            <a:r>
              <a:rPr sz="2000" spc="-50" dirty="0">
                <a:solidFill>
                  <a:srgbClr val="FFFFFF"/>
                </a:solidFill>
                <a:latin typeface="Montserrat"/>
                <a:cs typeface="Montserrat"/>
              </a:rPr>
              <a:t> </a:t>
            </a:r>
            <a:r>
              <a:rPr sz="2000" dirty="0">
                <a:solidFill>
                  <a:srgbClr val="FFFFFF"/>
                </a:solidFill>
                <a:latin typeface="Montserrat"/>
                <a:cs typeface="Montserrat"/>
              </a:rPr>
              <a:t>202</a:t>
            </a:r>
            <a:r>
              <a:rPr lang="en-US" sz="2000" dirty="0">
                <a:solidFill>
                  <a:srgbClr val="FFFFFF"/>
                </a:solidFill>
                <a:latin typeface="Montserrat"/>
                <a:cs typeface="Montserrat"/>
              </a:rPr>
              <a:t>5</a:t>
            </a:r>
            <a:r>
              <a:rPr sz="2000" dirty="0">
                <a:solidFill>
                  <a:srgbClr val="FFFFFF"/>
                </a:solidFill>
                <a:latin typeface="Montserrat"/>
                <a:cs typeface="Montserrat"/>
              </a:rPr>
              <a:t>:</a:t>
            </a:r>
            <a:r>
              <a:rPr sz="2000" spc="-45" dirty="0">
                <a:solidFill>
                  <a:srgbClr val="FFFFFF"/>
                </a:solidFill>
                <a:latin typeface="Montserrat"/>
                <a:cs typeface="Montserrat"/>
              </a:rPr>
              <a:t> </a:t>
            </a:r>
            <a:r>
              <a:rPr sz="2000" dirty="0">
                <a:solidFill>
                  <a:srgbClr val="FFFFFF"/>
                </a:solidFill>
                <a:latin typeface="Montserrat"/>
                <a:cs typeface="Montserrat"/>
              </a:rPr>
              <a:t>Options</a:t>
            </a:r>
            <a:r>
              <a:rPr sz="2000" spc="-45" dirty="0">
                <a:solidFill>
                  <a:srgbClr val="FFFFFF"/>
                </a:solidFill>
                <a:latin typeface="Montserrat"/>
                <a:cs typeface="Montserrat"/>
              </a:rPr>
              <a:t> </a:t>
            </a:r>
            <a:r>
              <a:rPr sz="2000" spc="-10" dirty="0">
                <a:solidFill>
                  <a:srgbClr val="FFFFFF"/>
                </a:solidFill>
                <a:latin typeface="Montserrat"/>
                <a:cs typeface="Montserrat"/>
              </a:rPr>
              <a:t>confirmed*</a:t>
            </a:r>
            <a:endParaRPr sz="2000" dirty="0">
              <a:latin typeface="Montserrat"/>
              <a:cs typeface="Montserrat"/>
            </a:endParaRPr>
          </a:p>
        </p:txBody>
      </p:sp>
      <p:grpSp>
        <p:nvGrpSpPr>
          <p:cNvPr id="4" name="object 4"/>
          <p:cNvGrpSpPr/>
          <p:nvPr/>
        </p:nvGrpSpPr>
        <p:grpSpPr>
          <a:xfrm>
            <a:off x="628446" y="6065037"/>
            <a:ext cx="6303645" cy="1681480"/>
            <a:chOff x="628446" y="6065037"/>
            <a:chExt cx="6303645" cy="1681480"/>
          </a:xfrm>
        </p:grpSpPr>
        <p:sp>
          <p:nvSpPr>
            <p:cNvPr id="5" name="object 5"/>
            <p:cNvSpPr/>
            <p:nvPr/>
          </p:nvSpPr>
          <p:spPr>
            <a:xfrm>
              <a:off x="4327080" y="7247997"/>
              <a:ext cx="582930" cy="498475"/>
            </a:xfrm>
            <a:custGeom>
              <a:avLst/>
              <a:gdLst/>
              <a:ahLst/>
              <a:cxnLst/>
              <a:rect l="l" t="t" r="r" b="b"/>
              <a:pathLst>
                <a:path w="582929" h="498475">
                  <a:moveTo>
                    <a:pt x="140779" y="498456"/>
                  </a:moveTo>
                  <a:lnTo>
                    <a:pt x="142926" y="498456"/>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9" y="498456"/>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6" name="object 6"/>
            <p:cNvSpPr/>
            <p:nvPr/>
          </p:nvSpPr>
          <p:spPr>
            <a:xfrm>
              <a:off x="4327080" y="69583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7" name="object 7"/>
            <p:cNvSpPr/>
            <p:nvPr/>
          </p:nvSpPr>
          <p:spPr>
            <a:xfrm>
              <a:off x="628446" y="6065037"/>
              <a:ext cx="6303645" cy="1026160"/>
            </a:xfrm>
            <a:custGeom>
              <a:avLst/>
              <a:gdLst/>
              <a:ahLst/>
              <a:cxnLst/>
              <a:rect l="l" t="t" r="r" b="b"/>
              <a:pathLst>
                <a:path w="6303645" h="1026159">
                  <a:moveTo>
                    <a:pt x="6303111" y="0"/>
                  </a:moveTo>
                  <a:lnTo>
                    <a:pt x="0" y="0"/>
                  </a:lnTo>
                  <a:lnTo>
                    <a:pt x="0" y="1025994"/>
                  </a:lnTo>
                  <a:lnTo>
                    <a:pt x="6303111" y="1025994"/>
                  </a:lnTo>
                  <a:lnTo>
                    <a:pt x="6303111" y="0"/>
                  </a:lnTo>
                  <a:close/>
                </a:path>
              </a:pathLst>
            </a:custGeom>
            <a:solidFill>
              <a:srgbClr val="25408F"/>
            </a:solidFill>
          </p:spPr>
          <p:txBody>
            <a:bodyPr wrap="square" lIns="0" tIns="0" rIns="0" bIns="0" rtlCol="0"/>
            <a:lstStyle/>
            <a:p>
              <a:endParaRPr/>
            </a:p>
          </p:txBody>
        </p:sp>
      </p:grpSp>
      <p:sp>
        <p:nvSpPr>
          <p:cNvPr id="8" name="object 8"/>
          <p:cNvSpPr txBox="1"/>
          <p:nvPr/>
        </p:nvSpPr>
        <p:spPr>
          <a:xfrm>
            <a:off x="991499" y="6281860"/>
            <a:ext cx="5577205" cy="635000"/>
          </a:xfrm>
          <a:prstGeom prst="rect">
            <a:avLst/>
          </a:prstGeom>
        </p:spPr>
        <p:txBody>
          <a:bodyPr vert="horz" wrap="square" lIns="0" tIns="12700" rIns="0" bIns="0" rtlCol="0">
            <a:spAutoFit/>
          </a:bodyPr>
          <a:lstStyle/>
          <a:p>
            <a:pPr marL="1491615" marR="5080" indent="-1479550">
              <a:lnSpc>
                <a:spcPct val="100000"/>
              </a:lnSpc>
              <a:spcBef>
                <a:spcPts val="100"/>
              </a:spcBef>
            </a:pPr>
            <a:r>
              <a:rPr lang="en-US" sz="2000" dirty="0">
                <a:solidFill>
                  <a:srgbClr val="FFFFFF"/>
                </a:solidFill>
                <a:latin typeface="Montserrat"/>
                <a:cs typeface="Montserrat"/>
              </a:rPr>
              <a:t>Fri</a:t>
            </a:r>
            <a:r>
              <a:rPr sz="2000" dirty="0">
                <a:solidFill>
                  <a:srgbClr val="FFFFFF"/>
                </a:solidFill>
                <a:latin typeface="Montserrat"/>
                <a:cs typeface="Montserrat"/>
              </a:rPr>
              <a:t>day</a:t>
            </a:r>
            <a:r>
              <a:rPr sz="2000" spc="-30" dirty="0">
                <a:solidFill>
                  <a:srgbClr val="FFFFFF"/>
                </a:solidFill>
                <a:latin typeface="Montserrat"/>
                <a:cs typeface="Montserrat"/>
              </a:rPr>
              <a:t> </a:t>
            </a:r>
            <a:r>
              <a:rPr lang="en-US" sz="2000" spc="-30" dirty="0">
                <a:solidFill>
                  <a:srgbClr val="FFFFFF"/>
                </a:solidFill>
                <a:latin typeface="Montserrat"/>
                <a:cs typeface="Montserrat"/>
              </a:rPr>
              <a:t>28</a:t>
            </a:r>
            <a:r>
              <a:rPr sz="2000" dirty="0">
                <a:solidFill>
                  <a:srgbClr val="FFFFFF"/>
                </a:solidFill>
                <a:latin typeface="Montserrat"/>
                <a:cs typeface="Montserrat"/>
              </a:rPr>
              <a:t>th</a:t>
            </a:r>
            <a:r>
              <a:rPr sz="2000" spc="-30" dirty="0">
                <a:solidFill>
                  <a:srgbClr val="FFFFFF"/>
                </a:solidFill>
                <a:latin typeface="Montserrat"/>
                <a:cs typeface="Montserrat"/>
              </a:rPr>
              <a:t> </a:t>
            </a:r>
            <a:r>
              <a:rPr sz="2000" dirty="0">
                <a:solidFill>
                  <a:srgbClr val="FFFFFF"/>
                </a:solidFill>
                <a:latin typeface="Montserrat"/>
                <a:cs typeface="Montserrat"/>
              </a:rPr>
              <a:t>March:</a:t>
            </a:r>
            <a:r>
              <a:rPr sz="2000" spc="-30" dirty="0">
                <a:solidFill>
                  <a:srgbClr val="FFFFFF"/>
                </a:solidFill>
                <a:latin typeface="Montserrat"/>
                <a:cs typeface="Montserrat"/>
              </a:rPr>
              <a:t> </a:t>
            </a:r>
            <a:r>
              <a:rPr sz="2000" dirty="0">
                <a:solidFill>
                  <a:srgbClr val="FFFFFF"/>
                </a:solidFill>
                <a:latin typeface="Montserrat"/>
                <a:cs typeface="Montserrat"/>
              </a:rPr>
              <a:t>Deadline</a:t>
            </a:r>
            <a:r>
              <a:rPr sz="2000" spc="-30" dirty="0">
                <a:solidFill>
                  <a:srgbClr val="FFFFFF"/>
                </a:solidFill>
                <a:latin typeface="Montserrat"/>
                <a:cs typeface="Montserrat"/>
              </a:rPr>
              <a:t> </a:t>
            </a:r>
            <a:r>
              <a:rPr sz="2000" dirty="0">
                <a:solidFill>
                  <a:srgbClr val="FFFFFF"/>
                </a:solidFill>
                <a:latin typeface="Montserrat"/>
                <a:cs typeface="Montserrat"/>
              </a:rPr>
              <a:t>for</a:t>
            </a:r>
            <a:r>
              <a:rPr sz="2000" spc="-30" dirty="0">
                <a:solidFill>
                  <a:srgbClr val="FFFFFF"/>
                </a:solidFill>
                <a:latin typeface="Montserrat"/>
                <a:cs typeface="Montserrat"/>
              </a:rPr>
              <a:t> </a:t>
            </a:r>
            <a:r>
              <a:rPr sz="2000" dirty="0">
                <a:solidFill>
                  <a:srgbClr val="FFFFFF"/>
                </a:solidFill>
                <a:latin typeface="Montserrat"/>
                <a:cs typeface="Montserrat"/>
              </a:rPr>
              <a:t>all</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forms</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received</a:t>
            </a:r>
            <a:endParaRPr sz="2000" dirty="0">
              <a:latin typeface="Montserrat"/>
              <a:cs typeface="Montserrat"/>
            </a:endParaRPr>
          </a:p>
        </p:txBody>
      </p:sp>
      <p:grpSp>
        <p:nvGrpSpPr>
          <p:cNvPr id="9" name="object 9"/>
          <p:cNvGrpSpPr/>
          <p:nvPr/>
        </p:nvGrpSpPr>
        <p:grpSpPr>
          <a:xfrm>
            <a:off x="628446" y="3884688"/>
            <a:ext cx="6303645" cy="2410460"/>
            <a:chOff x="628446" y="3884688"/>
            <a:chExt cx="6303645" cy="2410460"/>
          </a:xfrm>
        </p:grpSpPr>
        <p:sp>
          <p:nvSpPr>
            <p:cNvPr id="10" name="object 10"/>
            <p:cNvSpPr/>
            <p:nvPr/>
          </p:nvSpPr>
          <p:spPr>
            <a:xfrm>
              <a:off x="2153202" y="5796147"/>
              <a:ext cx="582930" cy="498475"/>
            </a:xfrm>
            <a:custGeom>
              <a:avLst/>
              <a:gdLst/>
              <a:ahLst/>
              <a:cxnLst/>
              <a:rect l="l" t="t" r="r" b="b"/>
              <a:pathLst>
                <a:path w="582930" h="498475">
                  <a:moveTo>
                    <a:pt x="442023" y="498455"/>
                  </a:moveTo>
                  <a:lnTo>
                    <a:pt x="439874" y="498455"/>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796" y="359065"/>
                  </a:lnTo>
                  <a:lnTo>
                    <a:pt x="582796" y="366472"/>
                  </a:lnTo>
                  <a:lnTo>
                    <a:pt x="442023" y="498455"/>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11" name="object 11"/>
            <p:cNvSpPr/>
            <p:nvPr/>
          </p:nvSpPr>
          <p:spPr>
            <a:xfrm>
              <a:off x="2153248" y="5506538"/>
              <a:ext cx="582930" cy="363220"/>
            </a:xfrm>
            <a:custGeom>
              <a:avLst/>
              <a:gdLst/>
              <a:ahLst/>
              <a:cxnLst/>
              <a:rect l="l" t="t" r="r" b="b"/>
              <a:pathLst>
                <a:path w="582930" h="363220">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5"/>
                  </a:lnTo>
                  <a:lnTo>
                    <a:pt x="437959" y="9378"/>
                  </a:lnTo>
                  <a:lnTo>
                    <a:pt x="511586" y="2310"/>
                  </a:lnTo>
                  <a:lnTo>
                    <a:pt x="582750" y="0"/>
                  </a:lnTo>
                  <a:lnTo>
                    <a:pt x="582750" y="146704"/>
                  </a:lnTo>
                  <a:lnTo>
                    <a:pt x="525541" y="148165"/>
                  </a:lnTo>
                  <a:lnTo>
                    <a:pt x="466200" y="152739"/>
                  </a:lnTo>
                  <a:lnTo>
                    <a:pt x="408772" y="160193"/>
                  </a:lnTo>
                  <a:lnTo>
                    <a:pt x="353618" y="170391"/>
                  </a:lnTo>
                  <a:lnTo>
                    <a:pt x="301099" y="183195"/>
                  </a:lnTo>
                  <a:lnTo>
                    <a:pt x="251575" y="198467"/>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sp>
          <p:nvSpPr>
            <p:cNvPr id="12" name="object 12"/>
            <p:cNvSpPr/>
            <p:nvPr/>
          </p:nvSpPr>
          <p:spPr>
            <a:xfrm>
              <a:off x="628446" y="3884688"/>
              <a:ext cx="6303645" cy="1764030"/>
            </a:xfrm>
            <a:custGeom>
              <a:avLst/>
              <a:gdLst/>
              <a:ahLst/>
              <a:cxnLst/>
              <a:rect l="l" t="t" r="r" b="b"/>
              <a:pathLst>
                <a:path w="6303645" h="1764029">
                  <a:moveTo>
                    <a:pt x="6303111" y="0"/>
                  </a:moveTo>
                  <a:lnTo>
                    <a:pt x="0" y="0"/>
                  </a:lnTo>
                  <a:lnTo>
                    <a:pt x="0" y="1764004"/>
                  </a:lnTo>
                  <a:lnTo>
                    <a:pt x="6303111" y="1764004"/>
                  </a:lnTo>
                  <a:lnTo>
                    <a:pt x="6303111" y="0"/>
                  </a:lnTo>
                  <a:close/>
                </a:path>
              </a:pathLst>
            </a:custGeom>
            <a:solidFill>
              <a:srgbClr val="25408F"/>
            </a:solidFill>
          </p:spPr>
          <p:txBody>
            <a:bodyPr wrap="square" lIns="0" tIns="0" rIns="0" bIns="0" rtlCol="0"/>
            <a:lstStyle/>
            <a:p>
              <a:endParaRPr/>
            </a:p>
          </p:txBody>
        </p:sp>
      </p:grpSp>
      <p:sp>
        <p:nvSpPr>
          <p:cNvPr id="13" name="object 13"/>
          <p:cNvSpPr txBox="1"/>
          <p:nvPr/>
        </p:nvSpPr>
        <p:spPr>
          <a:xfrm>
            <a:off x="815860" y="4165722"/>
            <a:ext cx="5928360" cy="1551707"/>
          </a:xfrm>
          <a:prstGeom prst="rect">
            <a:avLst/>
          </a:prstGeom>
        </p:spPr>
        <p:txBody>
          <a:bodyPr vert="horz" wrap="square" lIns="0" tIns="12700" rIns="0" bIns="0" rtlCol="0">
            <a:spAutoFit/>
          </a:bodyPr>
          <a:lstStyle/>
          <a:p>
            <a:pPr marL="12065" marR="5080" algn="ctr">
              <a:lnSpc>
                <a:spcPct val="100000"/>
              </a:lnSpc>
              <a:spcBef>
                <a:spcPts val="100"/>
              </a:spcBef>
            </a:pPr>
            <a:r>
              <a:rPr sz="2000" dirty="0">
                <a:solidFill>
                  <a:srgbClr val="FFFFFF"/>
                </a:solidFill>
                <a:latin typeface="Montserrat"/>
                <a:cs typeface="Montserrat"/>
              </a:rPr>
              <a:t>Monday</a:t>
            </a:r>
            <a:r>
              <a:rPr sz="2000" spc="-30" dirty="0">
                <a:solidFill>
                  <a:srgbClr val="FFFFFF"/>
                </a:solidFill>
                <a:latin typeface="Montserrat"/>
                <a:cs typeface="Montserrat"/>
              </a:rPr>
              <a:t> </a:t>
            </a:r>
            <a:r>
              <a:rPr lang="en-US" sz="2000" spc="-30" dirty="0">
                <a:solidFill>
                  <a:srgbClr val="FFFFFF"/>
                </a:solidFill>
                <a:latin typeface="Montserrat"/>
                <a:cs typeface="Montserrat"/>
              </a:rPr>
              <a:t>24</a:t>
            </a:r>
            <a:r>
              <a:rPr sz="2000" dirty="0">
                <a:solidFill>
                  <a:srgbClr val="FFFFFF"/>
                </a:solidFill>
                <a:latin typeface="Montserrat"/>
                <a:cs typeface="Montserrat"/>
              </a:rPr>
              <a:t>th</a:t>
            </a:r>
            <a:r>
              <a:rPr sz="2000" spc="-25" dirty="0">
                <a:solidFill>
                  <a:srgbClr val="FFFFFF"/>
                </a:solidFill>
                <a:latin typeface="Montserrat"/>
                <a:cs typeface="Montserrat"/>
              </a:rPr>
              <a:t> </a:t>
            </a:r>
            <a:r>
              <a:rPr sz="2000" dirty="0">
                <a:solidFill>
                  <a:srgbClr val="FFFFFF"/>
                </a:solidFill>
                <a:latin typeface="Montserrat"/>
                <a:cs typeface="Montserrat"/>
              </a:rPr>
              <a:t>March:</a:t>
            </a:r>
            <a:r>
              <a:rPr sz="2000" spc="-25" dirty="0">
                <a:solidFill>
                  <a:srgbClr val="FFFFFF"/>
                </a:solidFill>
                <a:latin typeface="Montserrat"/>
                <a:cs typeface="Montserrat"/>
              </a:rPr>
              <a:t> </a:t>
            </a:r>
            <a:r>
              <a:rPr sz="2000" dirty="0">
                <a:solidFill>
                  <a:srgbClr val="FFFFFF"/>
                </a:solidFill>
                <a:latin typeface="Montserrat"/>
                <a:cs typeface="Montserrat"/>
              </a:rPr>
              <a:t>Forms</a:t>
            </a:r>
            <a:r>
              <a:rPr sz="2000" spc="-25" dirty="0">
                <a:solidFill>
                  <a:srgbClr val="FFFFFF"/>
                </a:solidFill>
                <a:latin typeface="Montserrat"/>
                <a:cs typeface="Montserrat"/>
              </a:rPr>
              <a:t> </a:t>
            </a:r>
            <a:r>
              <a:rPr sz="2000" dirty="0">
                <a:solidFill>
                  <a:srgbClr val="FFFFFF"/>
                </a:solidFill>
                <a:latin typeface="Montserrat"/>
                <a:cs typeface="Montserrat"/>
              </a:rPr>
              <a:t>can</a:t>
            </a:r>
            <a:r>
              <a:rPr sz="2000" spc="-25" dirty="0">
                <a:solidFill>
                  <a:srgbClr val="FFFFFF"/>
                </a:solidFill>
                <a:latin typeface="Montserrat"/>
                <a:cs typeface="Montserrat"/>
              </a:rPr>
              <a:t> </a:t>
            </a:r>
            <a:r>
              <a:rPr sz="2000" dirty="0">
                <a:solidFill>
                  <a:srgbClr val="FFFFFF"/>
                </a:solidFill>
                <a:latin typeface="Montserrat"/>
                <a:cs typeface="Montserrat"/>
              </a:rPr>
              <a:t>be</a:t>
            </a:r>
            <a:r>
              <a:rPr sz="2000" spc="-25" dirty="0">
                <a:solidFill>
                  <a:srgbClr val="FFFFFF"/>
                </a:solidFill>
                <a:latin typeface="Montserrat"/>
                <a:cs typeface="Montserrat"/>
              </a:rPr>
              <a:t> </a:t>
            </a:r>
            <a:r>
              <a:rPr sz="2000" dirty="0">
                <a:solidFill>
                  <a:srgbClr val="FFFFFF"/>
                </a:solidFill>
                <a:latin typeface="Montserrat"/>
                <a:cs typeface="Montserrat"/>
              </a:rPr>
              <a:t>handed</a:t>
            </a:r>
            <a:r>
              <a:rPr sz="2000" spc="-25" dirty="0">
                <a:solidFill>
                  <a:srgbClr val="FFFFFF"/>
                </a:solidFill>
                <a:latin typeface="Montserrat"/>
                <a:cs typeface="Montserrat"/>
              </a:rPr>
              <a:t> </a:t>
            </a:r>
            <a:r>
              <a:rPr sz="2000" spc="-20" dirty="0">
                <a:solidFill>
                  <a:srgbClr val="FFFFFF"/>
                </a:solidFill>
                <a:latin typeface="Montserrat"/>
                <a:cs typeface="Montserrat"/>
              </a:rPr>
              <a:t>into </a:t>
            </a:r>
            <a:r>
              <a:rPr sz="2000" dirty="0">
                <a:solidFill>
                  <a:srgbClr val="FFFFFF"/>
                </a:solidFill>
                <a:latin typeface="Montserrat"/>
                <a:cs typeface="Montserrat"/>
              </a:rPr>
              <a:t>student</a:t>
            </a:r>
            <a:r>
              <a:rPr sz="2000" spc="-30" dirty="0">
                <a:solidFill>
                  <a:srgbClr val="FFFFFF"/>
                </a:solidFill>
                <a:latin typeface="Montserrat"/>
                <a:cs typeface="Montserrat"/>
              </a:rPr>
              <a:t> </a:t>
            </a:r>
            <a:r>
              <a:rPr sz="2000" dirty="0">
                <a:solidFill>
                  <a:srgbClr val="FFFFFF"/>
                </a:solidFill>
                <a:latin typeface="Montserrat"/>
                <a:cs typeface="Montserrat"/>
              </a:rPr>
              <a:t>reception</a:t>
            </a:r>
            <a:r>
              <a:rPr sz="2000" spc="-30" dirty="0">
                <a:solidFill>
                  <a:srgbClr val="FFFFFF"/>
                </a:solidFill>
                <a:latin typeface="Montserrat"/>
                <a:cs typeface="Montserrat"/>
              </a:rPr>
              <a:t> </a:t>
            </a:r>
            <a:r>
              <a:rPr sz="2000" dirty="0">
                <a:solidFill>
                  <a:srgbClr val="FFFFFF"/>
                </a:solidFill>
                <a:latin typeface="Montserrat"/>
                <a:cs typeface="Montserrat"/>
              </a:rPr>
              <a:t>(they</a:t>
            </a:r>
            <a:r>
              <a:rPr sz="2000" spc="-30" dirty="0">
                <a:solidFill>
                  <a:srgbClr val="FFFFFF"/>
                </a:solidFill>
                <a:latin typeface="Montserrat"/>
                <a:cs typeface="Montserrat"/>
              </a:rPr>
              <a:t> </a:t>
            </a:r>
            <a:r>
              <a:rPr sz="2000" dirty="0">
                <a:solidFill>
                  <a:srgbClr val="FFFFFF"/>
                </a:solidFill>
                <a:latin typeface="Montserrat"/>
                <a:cs typeface="Montserrat"/>
              </a:rPr>
              <a:t>will</a:t>
            </a:r>
            <a:r>
              <a:rPr sz="2000" spc="-30" dirty="0">
                <a:solidFill>
                  <a:srgbClr val="FFFFFF"/>
                </a:solidFill>
                <a:latin typeface="Montserrat"/>
                <a:cs typeface="Montserrat"/>
              </a:rPr>
              <a:t> </a:t>
            </a:r>
            <a:r>
              <a:rPr sz="2000" dirty="0">
                <a:solidFill>
                  <a:srgbClr val="FFFFFF"/>
                </a:solidFill>
                <a:latin typeface="Montserrat"/>
                <a:cs typeface="Montserrat"/>
              </a:rPr>
              <a:t>not</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collected </a:t>
            </a:r>
            <a:r>
              <a:rPr sz="2000" dirty="0">
                <a:solidFill>
                  <a:srgbClr val="FFFFFF"/>
                </a:solidFill>
                <a:latin typeface="Montserrat"/>
                <a:cs typeface="Montserrat"/>
              </a:rPr>
              <a:t>prior</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this</a:t>
            </a:r>
            <a:r>
              <a:rPr sz="2000" spc="-25" dirty="0">
                <a:solidFill>
                  <a:srgbClr val="FFFFFF"/>
                </a:solidFill>
                <a:latin typeface="Montserrat"/>
                <a:cs typeface="Montserrat"/>
              </a:rPr>
              <a:t> </a:t>
            </a:r>
            <a:r>
              <a:rPr sz="2000" dirty="0">
                <a:solidFill>
                  <a:srgbClr val="FFFFFF"/>
                </a:solidFill>
                <a:latin typeface="Montserrat"/>
                <a:cs typeface="Montserrat"/>
              </a:rPr>
              <a:t>date</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25" dirty="0">
                <a:solidFill>
                  <a:srgbClr val="FFFFFF"/>
                </a:solidFill>
                <a:latin typeface="Montserrat"/>
                <a:cs typeface="Montserrat"/>
              </a:rPr>
              <a:t> </a:t>
            </a:r>
            <a:r>
              <a:rPr sz="2000" dirty="0">
                <a:solidFill>
                  <a:srgbClr val="FFFFFF"/>
                </a:solidFill>
                <a:latin typeface="Montserrat"/>
                <a:cs typeface="Montserrat"/>
              </a:rPr>
              <a:t>ensure</a:t>
            </a:r>
            <a:r>
              <a:rPr sz="2000" spc="-30" dirty="0">
                <a:solidFill>
                  <a:srgbClr val="FFFFFF"/>
                </a:solidFill>
                <a:latin typeface="Montserrat"/>
                <a:cs typeface="Montserrat"/>
              </a:rPr>
              <a:t> </a:t>
            </a:r>
            <a:r>
              <a:rPr sz="2000" dirty="0">
                <a:solidFill>
                  <a:srgbClr val="FFFFFF"/>
                </a:solidFill>
                <a:latin typeface="Montserrat"/>
                <a:cs typeface="Montserrat"/>
              </a:rPr>
              <a:t>that</a:t>
            </a:r>
            <a:r>
              <a:rPr sz="2000" spc="-25" dirty="0">
                <a:solidFill>
                  <a:srgbClr val="FFFFFF"/>
                </a:solidFill>
                <a:latin typeface="Montserrat"/>
                <a:cs typeface="Montserrat"/>
              </a:rPr>
              <a:t> </a:t>
            </a:r>
            <a:r>
              <a:rPr sz="2000" dirty="0">
                <a:solidFill>
                  <a:srgbClr val="FFFFFF"/>
                </a:solidFill>
                <a:latin typeface="Montserrat"/>
                <a:cs typeface="Montserrat"/>
              </a:rPr>
              <a:t>the</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programme</a:t>
            </a:r>
            <a:r>
              <a:rPr sz="2000" spc="-45" dirty="0">
                <a:solidFill>
                  <a:srgbClr val="FFFFFF"/>
                </a:solidFill>
                <a:latin typeface="Montserrat"/>
                <a:cs typeface="Montserrat"/>
              </a:rPr>
              <a:t> </a:t>
            </a:r>
            <a:r>
              <a:rPr sz="2000" dirty="0">
                <a:solidFill>
                  <a:srgbClr val="FFFFFF"/>
                </a:solidFill>
                <a:latin typeface="Montserrat"/>
                <a:cs typeface="Montserrat"/>
              </a:rPr>
              <a:t>has</a:t>
            </a:r>
            <a:r>
              <a:rPr sz="2000" spc="-45" dirty="0">
                <a:solidFill>
                  <a:srgbClr val="FFFFFF"/>
                </a:solidFill>
                <a:latin typeface="Montserrat"/>
                <a:cs typeface="Montserrat"/>
              </a:rPr>
              <a:t> </a:t>
            </a:r>
            <a:r>
              <a:rPr sz="2000" dirty="0">
                <a:solidFill>
                  <a:srgbClr val="FFFFFF"/>
                </a:solidFill>
                <a:latin typeface="Montserrat"/>
                <a:cs typeface="Montserrat"/>
              </a:rPr>
              <a:t>been</a:t>
            </a:r>
            <a:r>
              <a:rPr sz="2000" spc="-45" dirty="0">
                <a:solidFill>
                  <a:srgbClr val="FFFFFF"/>
                </a:solidFill>
                <a:latin typeface="Montserrat"/>
                <a:cs typeface="Montserrat"/>
              </a:rPr>
              <a:t> </a:t>
            </a:r>
            <a:r>
              <a:rPr sz="2000" dirty="0">
                <a:solidFill>
                  <a:srgbClr val="FFFFFF"/>
                </a:solidFill>
                <a:latin typeface="Montserrat"/>
                <a:cs typeface="Montserrat"/>
              </a:rPr>
              <a:t>completed</a:t>
            </a:r>
            <a:r>
              <a:rPr sz="2000" spc="-45" dirty="0">
                <a:solidFill>
                  <a:srgbClr val="FFFFFF"/>
                </a:solidFill>
                <a:latin typeface="Montserrat"/>
                <a:cs typeface="Montserrat"/>
              </a:rPr>
              <a:t> </a:t>
            </a:r>
            <a:r>
              <a:rPr sz="2000" spc="-10" dirty="0">
                <a:solidFill>
                  <a:srgbClr val="FFFFFF"/>
                </a:solidFill>
                <a:latin typeface="Montserrat"/>
                <a:cs typeface="Montserrat"/>
              </a:rPr>
              <a:t>beforehand)</a:t>
            </a:r>
            <a:endParaRPr sz="2000" dirty="0">
              <a:latin typeface="Montserrat"/>
              <a:cs typeface="Montserrat"/>
            </a:endParaRPr>
          </a:p>
        </p:txBody>
      </p:sp>
      <p:grpSp>
        <p:nvGrpSpPr>
          <p:cNvPr id="14" name="object 14"/>
          <p:cNvGrpSpPr/>
          <p:nvPr/>
        </p:nvGrpSpPr>
        <p:grpSpPr>
          <a:xfrm>
            <a:off x="628446" y="2060600"/>
            <a:ext cx="6303645" cy="2048510"/>
            <a:chOff x="628446" y="2060600"/>
            <a:chExt cx="6303645" cy="2048510"/>
          </a:xfrm>
        </p:grpSpPr>
        <p:sp>
          <p:nvSpPr>
            <p:cNvPr id="15" name="object 15"/>
            <p:cNvSpPr/>
            <p:nvPr/>
          </p:nvSpPr>
          <p:spPr>
            <a:xfrm>
              <a:off x="4327080" y="3610096"/>
              <a:ext cx="582930" cy="498475"/>
            </a:xfrm>
            <a:custGeom>
              <a:avLst/>
              <a:gdLst/>
              <a:ahLst/>
              <a:cxnLst/>
              <a:rect l="l" t="t" r="r" b="b"/>
              <a:pathLst>
                <a:path w="582929" h="498475">
                  <a:moveTo>
                    <a:pt x="140776" y="498454"/>
                  </a:moveTo>
                  <a:lnTo>
                    <a:pt x="142926" y="498454"/>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6" y="498454"/>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16" name="object 16"/>
            <p:cNvSpPr/>
            <p:nvPr/>
          </p:nvSpPr>
          <p:spPr>
            <a:xfrm>
              <a:off x="4327080" y="33204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17" name="object 17"/>
            <p:cNvSpPr/>
            <p:nvPr/>
          </p:nvSpPr>
          <p:spPr>
            <a:xfrm>
              <a:off x="628446" y="2060600"/>
              <a:ext cx="6303645" cy="1443990"/>
            </a:xfrm>
            <a:custGeom>
              <a:avLst/>
              <a:gdLst/>
              <a:ahLst/>
              <a:cxnLst/>
              <a:rect l="l" t="t" r="r" b="b"/>
              <a:pathLst>
                <a:path w="6303645" h="1443989">
                  <a:moveTo>
                    <a:pt x="6303111" y="0"/>
                  </a:moveTo>
                  <a:lnTo>
                    <a:pt x="0" y="0"/>
                  </a:lnTo>
                  <a:lnTo>
                    <a:pt x="0" y="1443748"/>
                  </a:lnTo>
                  <a:lnTo>
                    <a:pt x="6303111" y="1443748"/>
                  </a:lnTo>
                  <a:lnTo>
                    <a:pt x="6303111" y="0"/>
                  </a:lnTo>
                  <a:close/>
                </a:path>
              </a:pathLst>
            </a:custGeom>
            <a:solidFill>
              <a:srgbClr val="25408F"/>
            </a:solidFill>
          </p:spPr>
          <p:txBody>
            <a:bodyPr wrap="square" lIns="0" tIns="0" rIns="0" bIns="0" rtlCol="0"/>
            <a:lstStyle/>
            <a:p>
              <a:endParaRPr/>
            </a:p>
          </p:txBody>
        </p:sp>
      </p:grpSp>
      <p:sp>
        <p:nvSpPr>
          <p:cNvPr id="18" name="object 18"/>
          <p:cNvSpPr txBox="1"/>
          <p:nvPr/>
        </p:nvSpPr>
        <p:spPr>
          <a:xfrm>
            <a:off x="3039831" y="220950"/>
            <a:ext cx="1480820" cy="375920"/>
          </a:xfrm>
          <a:prstGeom prst="rect">
            <a:avLst/>
          </a:prstGeom>
        </p:spPr>
        <p:txBody>
          <a:bodyPr vert="horz" wrap="square" lIns="0" tIns="12700" rIns="0" bIns="0" rtlCol="0">
            <a:spAutoFit/>
          </a:bodyPr>
          <a:lstStyle/>
          <a:p>
            <a:pPr marL="12700">
              <a:lnSpc>
                <a:spcPct val="100000"/>
              </a:lnSpc>
              <a:spcBef>
                <a:spcPts val="100"/>
              </a:spcBef>
            </a:pPr>
            <a:r>
              <a:rPr sz="2300" dirty="0">
                <a:solidFill>
                  <a:srgbClr val="FFFFFF"/>
                </a:solidFill>
                <a:latin typeface="Montserrat"/>
                <a:cs typeface="Montserrat"/>
              </a:rPr>
              <a:t>Key</a:t>
            </a:r>
            <a:r>
              <a:rPr sz="2300" spc="-114" dirty="0">
                <a:solidFill>
                  <a:srgbClr val="FFFFFF"/>
                </a:solidFill>
                <a:latin typeface="Montserrat"/>
                <a:cs typeface="Montserrat"/>
              </a:rPr>
              <a:t> </a:t>
            </a:r>
            <a:r>
              <a:rPr sz="2300" spc="-10" dirty="0">
                <a:solidFill>
                  <a:srgbClr val="FFFFFF"/>
                </a:solidFill>
                <a:latin typeface="Montserrat"/>
                <a:cs typeface="Montserrat"/>
              </a:rPr>
              <a:t>Dates</a:t>
            </a:r>
            <a:endParaRPr sz="2300">
              <a:latin typeface="Montserrat"/>
              <a:cs typeface="Montserrat"/>
            </a:endParaRPr>
          </a:p>
        </p:txBody>
      </p:sp>
      <p:sp>
        <p:nvSpPr>
          <p:cNvPr id="19" name="object 19"/>
          <p:cNvSpPr txBox="1"/>
          <p:nvPr/>
        </p:nvSpPr>
        <p:spPr>
          <a:xfrm>
            <a:off x="624410" y="2333909"/>
            <a:ext cx="6049440" cy="936154"/>
          </a:xfrm>
          <a:prstGeom prst="rect">
            <a:avLst/>
          </a:prstGeom>
        </p:spPr>
        <p:txBody>
          <a:bodyPr vert="horz" wrap="square" lIns="0" tIns="12700" rIns="0" bIns="0" rtlCol="0">
            <a:spAutoFit/>
          </a:bodyPr>
          <a:lstStyle/>
          <a:p>
            <a:pPr marL="12700" marR="5080" algn="ctr">
              <a:lnSpc>
                <a:spcPct val="100000"/>
              </a:lnSpc>
              <a:spcBef>
                <a:spcPts val="100"/>
              </a:spcBef>
            </a:pPr>
            <a:r>
              <a:rPr lang="en-US" sz="2000" spc="-20" dirty="0">
                <a:solidFill>
                  <a:srgbClr val="FFFFFF"/>
                </a:solidFill>
                <a:latin typeface="Montserrat"/>
                <a:cs typeface="Montserrat"/>
              </a:rPr>
              <a:t>Friday 1</a:t>
            </a:r>
            <a:r>
              <a:rPr sz="2000" dirty="0">
                <a:solidFill>
                  <a:srgbClr val="FFFFFF"/>
                </a:solidFill>
                <a:latin typeface="Montserrat"/>
                <a:cs typeface="Montserrat"/>
              </a:rPr>
              <a:t>4th</a:t>
            </a:r>
            <a:r>
              <a:rPr lang="en-US" sz="2000" dirty="0">
                <a:solidFill>
                  <a:srgbClr val="FFFFFF"/>
                </a:solidFill>
                <a:latin typeface="Montserrat"/>
                <a:cs typeface="Montserrat"/>
              </a:rPr>
              <a:t> to Thursday 20</a:t>
            </a:r>
            <a:r>
              <a:rPr lang="en-US" sz="2000" baseline="30000" dirty="0">
                <a:solidFill>
                  <a:srgbClr val="FFFFFF"/>
                </a:solidFill>
                <a:latin typeface="Montserrat"/>
                <a:cs typeface="Montserrat"/>
              </a:rPr>
              <a:t>th</a:t>
            </a:r>
            <a:r>
              <a:rPr lang="en-US" sz="2000" dirty="0">
                <a:solidFill>
                  <a:srgbClr val="FFFFFF"/>
                </a:solidFill>
                <a:latin typeface="Montserrat"/>
                <a:cs typeface="Montserrat"/>
              </a:rPr>
              <a:t> March</a:t>
            </a:r>
            <a:r>
              <a:rPr sz="2000" dirty="0">
                <a:solidFill>
                  <a:srgbClr val="FFFFFF"/>
                </a:solidFill>
                <a:latin typeface="Montserrat"/>
                <a:cs typeface="Montserrat"/>
              </a:rPr>
              <a:t>:</a:t>
            </a:r>
            <a:r>
              <a:rPr sz="2000" spc="-40" dirty="0">
                <a:solidFill>
                  <a:srgbClr val="FFFFFF"/>
                </a:solidFill>
                <a:latin typeface="Montserrat"/>
                <a:cs typeface="Montserrat"/>
              </a:rPr>
              <a:t> </a:t>
            </a:r>
            <a:r>
              <a:rPr sz="2000" spc="-20" dirty="0">
                <a:solidFill>
                  <a:srgbClr val="FFFFFF"/>
                </a:solidFill>
                <a:latin typeface="Montserrat"/>
                <a:cs typeface="Montserrat"/>
              </a:rPr>
              <a:t>Year</a:t>
            </a:r>
            <a:r>
              <a:rPr sz="2000" spc="-45" dirty="0">
                <a:solidFill>
                  <a:srgbClr val="FFFFFF"/>
                </a:solidFill>
                <a:latin typeface="Montserrat"/>
                <a:cs typeface="Montserrat"/>
              </a:rPr>
              <a:t> </a:t>
            </a:r>
            <a:r>
              <a:rPr sz="2000" dirty="0">
                <a:solidFill>
                  <a:srgbClr val="FFFFFF"/>
                </a:solidFill>
                <a:latin typeface="Montserrat"/>
                <a:cs typeface="Montserrat"/>
              </a:rPr>
              <a:t>9</a:t>
            </a:r>
            <a:r>
              <a:rPr sz="2000" spc="-45"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careers</a:t>
            </a:r>
            <a:r>
              <a:rPr sz="2000" spc="-35" dirty="0">
                <a:solidFill>
                  <a:srgbClr val="FFFFFF"/>
                </a:solidFill>
                <a:latin typeface="Montserrat"/>
                <a:cs typeface="Montserrat"/>
              </a:rPr>
              <a:t> </a:t>
            </a:r>
            <a:r>
              <a:rPr sz="2000" dirty="0">
                <a:solidFill>
                  <a:srgbClr val="FFFFFF"/>
                </a:solidFill>
                <a:latin typeface="Montserrat"/>
                <a:cs typeface="Montserrat"/>
              </a:rPr>
              <a:t>and</a:t>
            </a:r>
            <a:r>
              <a:rPr sz="2000" spc="-30" dirty="0">
                <a:solidFill>
                  <a:srgbClr val="FFFFFF"/>
                </a:solidFill>
                <a:latin typeface="Montserrat"/>
                <a:cs typeface="Montserrat"/>
              </a:rPr>
              <a:t> </a:t>
            </a:r>
            <a:r>
              <a:rPr sz="2000" dirty="0">
                <a:solidFill>
                  <a:srgbClr val="FFFFFF"/>
                </a:solidFill>
                <a:latin typeface="Montserrat"/>
                <a:cs typeface="Montserrat"/>
              </a:rPr>
              <a:t>consultation</a:t>
            </a:r>
            <a:r>
              <a:rPr sz="2000" spc="-30" dirty="0">
                <a:solidFill>
                  <a:srgbClr val="FFFFFF"/>
                </a:solidFill>
                <a:latin typeface="Montserrat"/>
                <a:cs typeface="Montserrat"/>
              </a:rPr>
              <a:t> </a:t>
            </a:r>
            <a:r>
              <a:rPr sz="2000" spc="-10" dirty="0">
                <a:solidFill>
                  <a:srgbClr val="FFFFFF"/>
                </a:solidFill>
                <a:latin typeface="Montserrat"/>
                <a:cs typeface="Montserrat"/>
              </a:rPr>
              <a:t>programme commences</a:t>
            </a:r>
            <a:r>
              <a:rPr sz="2000" spc="-50" dirty="0">
                <a:solidFill>
                  <a:srgbClr val="FFFFFF"/>
                </a:solidFill>
                <a:latin typeface="Montserrat"/>
                <a:cs typeface="Montserrat"/>
              </a:rPr>
              <a:t> </a:t>
            </a:r>
            <a:r>
              <a:rPr sz="2000" dirty="0">
                <a:solidFill>
                  <a:srgbClr val="FFFFFF"/>
                </a:solidFill>
                <a:latin typeface="Montserrat"/>
                <a:cs typeface="Montserrat"/>
              </a:rPr>
              <a:t>(taking</a:t>
            </a:r>
            <a:r>
              <a:rPr sz="2000" spc="-50" dirty="0">
                <a:solidFill>
                  <a:srgbClr val="FFFFFF"/>
                </a:solidFill>
                <a:latin typeface="Montserrat"/>
                <a:cs typeface="Montserrat"/>
              </a:rPr>
              <a:t> </a:t>
            </a:r>
            <a:r>
              <a:rPr sz="2000" dirty="0">
                <a:solidFill>
                  <a:srgbClr val="FFFFFF"/>
                </a:solidFill>
                <a:latin typeface="Montserrat"/>
                <a:cs typeface="Montserrat"/>
              </a:rPr>
              <a:t>place</a:t>
            </a:r>
            <a:r>
              <a:rPr sz="2000" spc="-50" dirty="0">
                <a:solidFill>
                  <a:srgbClr val="FFFFFF"/>
                </a:solidFill>
                <a:latin typeface="Montserrat"/>
                <a:cs typeface="Montserrat"/>
              </a:rPr>
              <a:t> </a:t>
            </a:r>
            <a:r>
              <a:rPr sz="2000" dirty="0">
                <a:solidFill>
                  <a:srgbClr val="FFFFFF"/>
                </a:solidFill>
                <a:latin typeface="Montserrat"/>
                <a:cs typeface="Montserrat"/>
              </a:rPr>
              <a:t>during</a:t>
            </a:r>
            <a:r>
              <a:rPr sz="2000" spc="-50" dirty="0">
                <a:solidFill>
                  <a:srgbClr val="FFFFFF"/>
                </a:solidFill>
                <a:latin typeface="Montserrat"/>
                <a:cs typeface="Montserrat"/>
              </a:rPr>
              <a:t> </a:t>
            </a:r>
            <a:r>
              <a:rPr sz="2000" dirty="0">
                <a:solidFill>
                  <a:srgbClr val="FFFFFF"/>
                </a:solidFill>
                <a:latin typeface="Montserrat"/>
                <a:cs typeface="Montserrat"/>
              </a:rPr>
              <a:t>PT</a:t>
            </a:r>
            <a:r>
              <a:rPr sz="2000" spc="-50" dirty="0">
                <a:solidFill>
                  <a:srgbClr val="FFFFFF"/>
                </a:solidFill>
                <a:latin typeface="Montserrat"/>
                <a:cs typeface="Montserrat"/>
              </a:rPr>
              <a:t> </a:t>
            </a:r>
            <a:r>
              <a:rPr sz="2000" spc="-10" dirty="0">
                <a:solidFill>
                  <a:srgbClr val="FFFFFF"/>
                </a:solidFill>
                <a:latin typeface="Montserrat"/>
                <a:cs typeface="Montserrat"/>
              </a:rPr>
              <a:t>time)</a:t>
            </a:r>
            <a:endParaRPr sz="2000" dirty="0">
              <a:latin typeface="Montserrat"/>
              <a:cs typeface="Montserrat"/>
            </a:endParaRPr>
          </a:p>
        </p:txBody>
      </p:sp>
      <p:grpSp>
        <p:nvGrpSpPr>
          <p:cNvPr id="20" name="object 20"/>
          <p:cNvGrpSpPr/>
          <p:nvPr/>
        </p:nvGrpSpPr>
        <p:grpSpPr>
          <a:xfrm>
            <a:off x="2038119" y="1497939"/>
            <a:ext cx="582930" cy="788670"/>
            <a:chOff x="2038119" y="1497939"/>
            <a:chExt cx="582930" cy="788670"/>
          </a:xfrm>
        </p:grpSpPr>
        <p:sp>
          <p:nvSpPr>
            <p:cNvPr id="21" name="object 21"/>
            <p:cNvSpPr/>
            <p:nvPr/>
          </p:nvSpPr>
          <p:spPr>
            <a:xfrm>
              <a:off x="2038119" y="1787547"/>
              <a:ext cx="582930" cy="498475"/>
            </a:xfrm>
            <a:custGeom>
              <a:avLst/>
              <a:gdLst/>
              <a:ahLst/>
              <a:cxnLst/>
              <a:rect l="l" t="t" r="r" b="b"/>
              <a:pathLst>
                <a:path w="582930" h="498475">
                  <a:moveTo>
                    <a:pt x="442026" y="498452"/>
                  </a:moveTo>
                  <a:lnTo>
                    <a:pt x="439874" y="498452"/>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805" y="359074"/>
                  </a:lnTo>
                  <a:lnTo>
                    <a:pt x="582805" y="366464"/>
                  </a:lnTo>
                  <a:lnTo>
                    <a:pt x="442026" y="498452"/>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22" name="object 22"/>
            <p:cNvSpPr/>
            <p:nvPr/>
          </p:nvSpPr>
          <p:spPr>
            <a:xfrm>
              <a:off x="2038165" y="1497939"/>
              <a:ext cx="582930" cy="363220"/>
            </a:xfrm>
            <a:custGeom>
              <a:avLst/>
              <a:gdLst/>
              <a:ahLst/>
              <a:cxnLst/>
              <a:rect l="l" t="t" r="r" b="b"/>
              <a:pathLst>
                <a:path w="582930" h="363219">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6"/>
                  </a:lnTo>
                  <a:lnTo>
                    <a:pt x="437959" y="9378"/>
                  </a:lnTo>
                  <a:lnTo>
                    <a:pt x="511586" y="2310"/>
                  </a:lnTo>
                  <a:lnTo>
                    <a:pt x="582758" y="0"/>
                  </a:lnTo>
                  <a:lnTo>
                    <a:pt x="582758" y="146704"/>
                  </a:lnTo>
                  <a:lnTo>
                    <a:pt x="525541" y="148165"/>
                  </a:lnTo>
                  <a:lnTo>
                    <a:pt x="466200" y="152739"/>
                  </a:lnTo>
                  <a:lnTo>
                    <a:pt x="408772" y="160193"/>
                  </a:lnTo>
                  <a:lnTo>
                    <a:pt x="353618" y="170391"/>
                  </a:lnTo>
                  <a:lnTo>
                    <a:pt x="301099" y="183195"/>
                  </a:lnTo>
                  <a:lnTo>
                    <a:pt x="251575" y="198468"/>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grpSp>
      <p:sp>
        <p:nvSpPr>
          <p:cNvPr id="23" name="object 23"/>
          <p:cNvSpPr txBox="1"/>
          <p:nvPr/>
        </p:nvSpPr>
        <p:spPr>
          <a:xfrm>
            <a:off x="628446" y="864006"/>
            <a:ext cx="6303645" cy="575157"/>
          </a:xfrm>
          <a:prstGeom prst="rect">
            <a:avLst/>
          </a:prstGeom>
          <a:solidFill>
            <a:srgbClr val="25408F"/>
          </a:solidFill>
        </p:spPr>
        <p:txBody>
          <a:bodyPr vert="horz" wrap="square" lIns="0" tIns="264795" rIns="0" bIns="0" rtlCol="0">
            <a:spAutoFit/>
          </a:bodyPr>
          <a:lstStyle/>
          <a:p>
            <a:pPr marL="181610">
              <a:lnSpc>
                <a:spcPct val="100000"/>
              </a:lnSpc>
              <a:spcBef>
                <a:spcPts val="2085"/>
              </a:spcBef>
            </a:pPr>
            <a:r>
              <a:rPr sz="2000" dirty="0">
                <a:solidFill>
                  <a:srgbClr val="FFFFFF"/>
                </a:solidFill>
                <a:latin typeface="Montserrat"/>
                <a:cs typeface="Montserrat"/>
              </a:rPr>
              <a:t>Thursday</a:t>
            </a:r>
            <a:r>
              <a:rPr sz="2000" spc="-25" dirty="0">
                <a:solidFill>
                  <a:srgbClr val="FFFFFF"/>
                </a:solidFill>
                <a:latin typeface="Montserrat"/>
                <a:cs typeface="Montserrat"/>
              </a:rPr>
              <a:t> </a:t>
            </a:r>
            <a:r>
              <a:rPr lang="en-US" sz="2000" spc="-25" dirty="0">
                <a:solidFill>
                  <a:srgbClr val="FFFFFF"/>
                </a:solidFill>
                <a:latin typeface="Montserrat"/>
                <a:cs typeface="Montserrat"/>
              </a:rPr>
              <a:t>13</a:t>
            </a:r>
            <a:r>
              <a:rPr sz="2000" dirty="0">
                <a:solidFill>
                  <a:srgbClr val="FFFFFF"/>
                </a:solidFill>
                <a:latin typeface="Montserrat"/>
                <a:cs typeface="Montserrat"/>
              </a:rPr>
              <a:t>th</a:t>
            </a:r>
            <a:r>
              <a:rPr sz="2000" spc="-25" dirty="0">
                <a:solidFill>
                  <a:srgbClr val="FFFFFF"/>
                </a:solidFill>
                <a:latin typeface="Montserrat"/>
                <a:cs typeface="Montserrat"/>
              </a:rPr>
              <a:t> </a:t>
            </a:r>
            <a:r>
              <a:rPr lang="en-US" sz="2000" spc="-25" dirty="0">
                <a:solidFill>
                  <a:srgbClr val="FFFFFF"/>
                </a:solidFill>
                <a:latin typeface="Montserrat"/>
                <a:cs typeface="Montserrat"/>
              </a:rPr>
              <a:t>March</a:t>
            </a:r>
            <a:r>
              <a:rPr sz="2000" dirty="0">
                <a:solidFill>
                  <a:srgbClr val="FFFFFF"/>
                </a:solidFill>
                <a:latin typeface="Montserrat"/>
                <a:cs typeface="Montserrat"/>
              </a:rPr>
              <a:t>:</a:t>
            </a:r>
            <a:r>
              <a:rPr sz="2000" spc="-20" dirty="0">
                <a:solidFill>
                  <a:srgbClr val="FFFFFF"/>
                </a:solidFill>
                <a:latin typeface="Montserrat"/>
                <a:cs typeface="Montserrat"/>
              </a:rPr>
              <a:t> Year</a:t>
            </a:r>
            <a:r>
              <a:rPr sz="2000" spc="-25" dirty="0">
                <a:solidFill>
                  <a:srgbClr val="FFFFFF"/>
                </a:solidFill>
                <a:latin typeface="Montserrat"/>
                <a:cs typeface="Montserrat"/>
              </a:rPr>
              <a:t> </a:t>
            </a:r>
            <a:r>
              <a:rPr sz="2000" dirty="0">
                <a:solidFill>
                  <a:srgbClr val="FFFFFF"/>
                </a:solidFill>
                <a:latin typeface="Montserrat"/>
                <a:cs typeface="Montserrat"/>
              </a:rPr>
              <a:t>9</a:t>
            </a:r>
            <a:r>
              <a:rPr sz="2000" spc="-20" dirty="0">
                <a:solidFill>
                  <a:srgbClr val="FFFFFF"/>
                </a:solidFill>
                <a:latin typeface="Montserrat"/>
                <a:cs typeface="Montserrat"/>
              </a:rPr>
              <a:t> </a:t>
            </a:r>
            <a:r>
              <a:rPr sz="2000" dirty="0">
                <a:solidFill>
                  <a:srgbClr val="FFFFFF"/>
                </a:solidFill>
                <a:latin typeface="Montserrat"/>
                <a:cs typeface="Montserrat"/>
              </a:rPr>
              <a:t>Options</a:t>
            </a:r>
            <a:r>
              <a:rPr sz="2000" spc="-25" dirty="0">
                <a:solidFill>
                  <a:srgbClr val="FFFFFF"/>
                </a:solidFill>
                <a:latin typeface="Montserrat"/>
                <a:cs typeface="Montserrat"/>
              </a:rPr>
              <a:t> </a:t>
            </a:r>
            <a:r>
              <a:rPr sz="2000" spc="-10" dirty="0">
                <a:solidFill>
                  <a:srgbClr val="FFFFFF"/>
                </a:solidFill>
                <a:latin typeface="Montserrat"/>
                <a:cs typeface="Montserrat"/>
              </a:rPr>
              <a:t>launch</a:t>
            </a:r>
            <a:endParaRPr sz="2000" dirty="0">
              <a:latin typeface="Montserrat"/>
              <a:cs typeface="Montserrat"/>
            </a:endParaRPr>
          </a:p>
        </p:txBody>
      </p:sp>
      <p:sp>
        <p:nvSpPr>
          <p:cNvPr id="26" name="object 2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24" name="object 24"/>
          <p:cNvSpPr txBox="1"/>
          <p:nvPr/>
        </p:nvSpPr>
        <p:spPr>
          <a:xfrm>
            <a:off x="558478" y="8448105"/>
            <a:ext cx="6443345" cy="1121141"/>
          </a:xfrm>
          <a:prstGeom prst="rect">
            <a:avLst/>
          </a:prstGeom>
        </p:spPr>
        <p:txBody>
          <a:bodyPr vert="horz" wrap="square" lIns="0" tIns="12700" rIns="0" bIns="0" rtlCol="0">
            <a:spAutoFit/>
          </a:bodyPr>
          <a:lstStyle/>
          <a:p>
            <a:pPr marL="12065" marR="5080" indent="-635" algn="ctr">
              <a:lnSpc>
                <a:spcPct val="121500"/>
              </a:lnSpc>
              <a:spcBef>
                <a:spcPts val="100"/>
              </a:spcBef>
            </a:pPr>
            <a:r>
              <a:rPr sz="1200" spc="-2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receive</a:t>
            </a:r>
            <a:r>
              <a:rPr sz="1200" spc="-25" dirty="0">
                <a:solidFill>
                  <a:srgbClr val="231F20"/>
                </a:solidFill>
                <a:latin typeface="Montserrat"/>
                <a:cs typeface="Montserrat"/>
              </a:rPr>
              <a:t> </a:t>
            </a:r>
            <a:r>
              <a:rPr sz="1200" dirty="0">
                <a:solidFill>
                  <a:srgbClr val="231F20"/>
                </a:solidFill>
                <a:latin typeface="Montserrat"/>
                <a:cs typeface="Montserrat"/>
              </a:rPr>
              <a:t>one</a:t>
            </a:r>
            <a:r>
              <a:rPr sz="1200" spc="-30" dirty="0">
                <a:solidFill>
                  <a:srgbClr val="231F20"/>
                </a:solidFill>
                <a:latin typeface="Montserrat"/>
                <a:cs typeface="Montserrat"/>
              </a:rPr>
              <a:t> </a:t>
            </a:r>
            <a:r>
              <a:rPr sz="1200" dirty="0">
                <a:solidFill>
                  <a:srgbClr val="231F20"/>
                </a:solidFill>
                <a:latin typeface="Montserrat"/>
                <a:cs typeface="Montserrat"/>
              </a:rPr>
              <a:t>copy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25"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complete</a:t>
            </a:r>
            <a:r>
              <a:rPr sz="1200" spc="-25" dirty="0">
                <a:solidFill>
                  <a:srgbClr val="231F20"/>
                </a:solidFill>
                <a:latin typeface="Montserrat"/>
                <a:cs typeface="Montserrat"/>
              </a:rPr>
              <a:t> </a:t>
            </a:r>
            <a:r>
              <a:rPr sz="1200" dirty="0">
                <a:solidFill>
                  <a:srgbClr val="231F20"/>
                </a:solidFill>
                <a:latin typeface="Montserrat"/>
                <a:cs typeface="Montserrat"/>
              </a:rPr>
              <a:t>by</a:t>
            </a:r>
            <a:r>
              <a:rPr sz="1200" spc="-30" dirty="0">
                <a:solidFill>
                  <a:srgbClr val="231F20"/>
                </a:solidFill>
                <a:latin typeface="Montserrat"/>
                <a:cs typeface="Montserrat"/>
              </a:rPr>
              <a:t> </a:t>
            </a:r>
            <a:r>
              <a:rPr sz="1200" dirty="0">
                <a:solidFill>
                  <a:srgbClr val="231F20"/>
                </a:solidFill>
                <a:latin typeface="Montserrat"/>
                <a:cs typeface="Montserrat"/>
              </a:rPr>
              <a:t>hand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submit</a:t>
            </a:r>
            <a:r>
              <a:rPr sz="1200" spc="-30" dirty="0">
                <a:solidFill>
                  <a:srgbClr val="231F20"/>
                </a:solidFill>
                <a:latin typeface="Montserrat"/>
                <a:cs typeface="Montserrat"/>
              </a:rPr>
              <a:t> </a:t>
            </a:r>
            <a:r>
              <a:rPr sz="1200" spc="-25" dirty="0">
                <a:solidFill>
                  <a:srgbClr val="231F20"/>
                </a:solidFill>
                <a:latin typeface="Montserrat"/>
                <a:cs typeface="Montserrat"/>
              </a:rPr>
              <a:t>to </a:t>
            </a:r>
            <a:r>
              <a:rPr sz="1200" dirty="0">
                <a:solidFill>
                  <a:srgbClr val="231F20"/>
                </a:solidFill>
                <a:latin typeface="Montserrat"/>
                <a:cs typeface="Montserrat"/>
              </a:rPr>
              <a:t>student</a:t>
            </a:r>
            <a:r>
              <a:rPr sz="1200" spc="-35" dirty="0">
                <a:solidFill>
                  <a:srgbClr val="231F20"/>
                </a:solidFill>
                <a:latin typeface="Montserrat"/>
                <a:cs typeface="Montserrat"/>
              </a:rPr>
              <a:t> </a:t>
            </a:r>
            <a:r>
              <a:rPr sz="1200" dirty="0">
                <a:solidFill>
                  <a:srgbClr val="231F20"/>
                </a:solidFill>
                <a:latin typeface="Montserrat"/>
                <a:cs typeface="Montserrat"/>
              </a:rPr>
              <a:t>reception.</a:t>
            </a:r>
            <a:r>
              <a:rPr sz="1200" spc="-35" dirty="0">
                <a:solidFill>
                  <a:srgbClr val="231F20"/>
                </a:solidFill>
                <a:latin typeface="Montserrat"/>
                <a:cs typeface="Montserrat"/>
              </a:rPr>
              <a:t> </a:t>
            </a:r>
            <a:r>
              <a:rPr sz="1200" dirty="0">
                <a:solidFill>
                  <a:srgbClr val="231F20"/>
                </a:solidFill>
                <a:latin typeface="Montserrat"/>
                <a:cs typeface="Montserrat"/>
              </a:rPr>
              <a:t>Please</a:t>
            </a:r>
            <a:r>
              <a:rPr sz="1200" spc="-30" dirty="0">
                <a:solidFill>
                  <a:srgbClr val="231F20"/>
                </a:solidFill>
                <a:latin typeface="Montserrat"/>
                <a:cs typeface="Montserrat"/>
              </a:rPr>
              <a:t> </a:t>
            </a:r>
            <a:r>
              <a:rPr sz="1200" dirty="0">
                <a:solidFill>
                  <a:srgbClr val="231F20"/>
                </a:solidFill>
                <a:latin typeface="Montserrat"/>
                <a:cs typeface="Montserrat"/>
              </a:rPr>
              <a:t>ensure</a:t>
            </a:r>
            <a:r>
              <a:rPr sz="1200" spc="-35"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full</a:t>
            </a:r>
            <a:r>
              <a:rPr sz="1200" spc="-35" dirty="0">
                <a:solidFill>
                  <a:srgbClr val="231F20"/>
                </a:solidFill>
                <a:latin typeface="Montserrat"/>
                <a:cs typeface="Montserrat"/>
              </a:rPr>
              <a:t> </a:t>
            </a:r>
            <a:r>
              <a:rPr sz="1200" dirty="0">
                <a:solidFill>
                  <a:srgbClr val="231F20"/>
                </a:solidFill>
                <a:latin typeface="Montserrat"/>
                <a:cs typeface="Montserrat"/>
              </a:rPr>
              <a:t>week</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inform</a:t>
            </a:r>
            <a:r>
              <a:rPr sz="1200" spc="-3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spc="-10" dirty="0">
                <a:solidFill>
                  <a:srgbClr val="231F20"/>
                </a:solidFill>
                <a:latin typeface="Montserrat"/>
                <a:cs typeface="Montserrat"/>
              </a:rPr>
              <a:t>decisions.</a:t>
            </a:r>
            <a:endParaRPr sz="1200" dirty="0">
              <a:latin typeface="Montserrat"/>
              <a:cs typeface="Montserrat"/>
            </a:endParaRPr>
          </a:p>
          <a:p>
            <a:pPr marL="1026160" marR="1018540" algn="ctr">
              <a:lnSpc>
                <a:spcPct val="121500"/>
              </a:lnSpc>
            </a:pPr>
            <a:r>
              <a:rPr sz="1200" b="1" dirty="0">
                <a:solidFill>
                  <a:srgbClr val="231F20"/>
                </a:solidFill>
                <a:latin typeface="Montserrat"/>
                <a:cs typeface="Montserrat"/>
              </a:rPr>
              <a:t>Forms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dirty="0">
                <a:solidFill>
                  <a:srgbClr val="231F20"/>
                </a:solidFill>
                <a:latin typeface="Montserrat"/>
                <a:cs typeface="Montserrat"/>
              </a:rPr>
              <a:t>not</a:t>
            </a:r>
            <a:r>
              <a:rPr sz="1200" b="1" spc="-30" dirty="0">
                <a:solidFill>
                  <a:srgbClr val="231F20"/>
                </a:solidFill>
                <a:latin typeface="Montserrat"/>
                <a:cs typeface="Montserrat"/>
              </a:rPr>
              <a:t> </a:t>
            </a:r>
            <a:r>
              <a:rPr sz="1200" b="1" dirty="0">
                <a:solidFill>
                  <a:srgbClr val="231F20"/>
                </a:solidFill>
                <a:latin typeface="Montserrat"/>
                <a:cs typeface="Montserrat"/>
              </a:rPr>
              <a:t>be</a:t>
            </a:r>
            <a:r>
              <a:rPr sz="1200" b="1" spc="-30" dirty="0">
                <a:solidFill>
                  <a:srgbClr val="231F20"/>
                </a:solidFill>
                <a:latin typeface="Montserrat"/>
                <a:cs typeface="Montserrat"/>
              </a:rPr>
              <a:t> </a:t>
            </a:r>
            <a:r>
              <a:rPr sz="1200" b="1" dirty="0">
                <a:solidFill>
                  <a:srgbClr val="231F20"/>
                </a:solidFill>
                <a:latin typeface="Montserrat"/>
                <a:cs typeface="Montserrat"/>
              </a:rPr>
              <a:t>accepted</a:t>
            </a:r>
            <a:r>
              <a:rPr sz="1200" b="1" spc="-30" dirty="0">
                <a:solidFill>
                  <a:srgbClr val="231F20"/>
                </a:solidFill>
                <a:latin typeface="Montserrat"/>
                <a:cs typeface="Montserrat"/>
              </a:rPr>
              <a:t> </a:t>
            </a:r>
            <a:r>
              <a:rPr sz="1200" b="1" dirty="0">
                <a:solidFill>
                  <a:srgbClr val="231F20"/>
                </a:solidFill>
                <a:latin typeface="Montserrat"/>
                <a:cs typeface="Montserrat"/>
              </a:rPr>
              <a:t>prior</a:t>
            </a:r>
            <a:r>
              <a:rPr sz="1200" b="1" spc="-30" dirty="0">
                <a:solidFill>
                  <a:srgbClr val="231F20"/>
                </a:solidFill>
                <a:latin typeface="Montserrat"/>
                <a:cs typeface="Montserrat"/>
              </a:rPr>
              <a:t> </a:t>
            </a:r>
            <a:r>
              <a:rPr sz="1200" b="1" dirty="0">
                <a:solidFill>
                  <a:srgbClr val="231F20"/>
                </a:solidFill>
                <a:latin typeface="Montserrat"/>
                <a:cs typeface="Montserrat"/>
              </a:rPr>
              <a:t>to</a:t>
            </a:r>
            <a:r>
              <a:rPr sz="1200" b="1" spc="-30" dirty="0">
                <a:solidFill>
                  <a:srgbClr val="231F20"/>
                </a:solidFill>
                <a:latin typeface="Montserrat"/>
                <a:cs typeface="Montserrat"/>
              </a:rPr>
              <a:t> </a:t>
            </a:r>
            <a:r>
              <a:rPr sz="1200" b="1" dirty="0">
                <a:solidFill>
                  <a:srgbClr val="231F20"/>
                </a:solidFill>
                <a:latin typeface="Montserrat"/>
                <a:cs typeface="Montserrat"/>
              </a:rPr>
              <a:t>Monday</a:t>
            </a:r>
            <a:r>
              <a:rPr sz="1200" b="1" spc="-30" dirty="0">
                <a:solidFill>
                  <a:srgbClr val="231F20"/>
                </a:solidFill>
                <a:latin typeface="Montserrat"/>
                <a:cs typeface="Montserrat"/>
              </a:rPr>
              <a:t> </a:t>
            </a:r>
            <a:r>
              <a:rPr lang="en-US" sz="1200" b="1" spc="-30" dirty="0">
                <a:solidFill>
                  <a:srgbClr val="231F20"/>
                </a:solidFill>
                <a:latin typeface="Montserrat"/>
                <a:cs typeface="Montserrat"/>
              </a:rPr>
              <a:t>24t</a:t>
            </a:r>
            <a:r>
              <a:rPr sz="1200" b="1" dirty="0">
                <a:solidFill>
                  <a:srgbClr val="231F20"/>
                </a:solidFill>
                <a:latin typeface="Montserrat"/>
                <a:cs typeface="Montserrat"/>
              </a:rPr>
              <a:t>h</a:t>
            </a:r>
            <a:r>
              <a:rPr sz="1200" b="1" spc="-30" dirty="0">
                <a:solidFill>
                  <a:srgbClr val="231F20"/>
                </a:solidFill>
                <a:latin typeface="Montserrat"/>
                <a:cs typeface="Montserrat"/>
              </a:rPr>
              <a:t> </a:t>
            </a:r>
            <a:r>
              <a:rPr sz="1200" b="1" spc="-10" dirty="0">
                <a:solidFill>
                  <a:srgbClr val="231F20"/>
                </a:solidFill>
                <a:latin typeface="Montserrat"/>
                <a:cs typeface="Montserrat"/>
              </a:rPr>
              <a:t>March</a:t>
            </a:r>
            <a:r>
              <a:rPr sz="1200" spc="-10" dirty="0">
                <a:solidFill>
                  <a:srgbClr val="231F20"/>
                </a:solidFill>
                <a:latin typeface="Montserrat"/>
                <a:cs typeface="Montserrat"/>
              </a:rPr>
              <a:t>. Your</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outline</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blocks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pathway.</a:t>
            </a:r>
            <a:endParaRPr sz="1200" dirty="0">
              <a:latin typeface="Montserrat"/>
              <a:cs typeface="Montserrat"/>
            </a:endParaRPr>
          </a:p>
        </p:txBody>
      </p:sp>
      <p:sp>
        <p:nvSpPr>
          <p:cNvPr id="25" name="object 25"/>
          <p:cNvSpPr txBox="1"/>
          <p:nvPr/>
        </p:nvSpPr>
        <p:spPr>
          <a:xfrm>
            <a:off x="239299" y="9771757"/>
            <a:ext cx="6569709" cy="391160"/>
          </a:xfrm>
          <a:prstGeom prst="rect">
            <a:avLst/>
          </a:prstGeom>
        </p:spPr>
        <p:txBody>
          <a:bodyPr vert="horz" wrap="square" lIns="0" tIns="12700" rIns="0" bIns="0" rtlCol="0">
            <a:spAutoFit/>
          </a:bodyPr>
          <a:lstStyle/>
          <a:p>
            <a:pPr marL="12700" marR="5080">
              <a:lnSpc>
                <a:spcPct val="120000"/>
              </a:lnSpc>
              <a:spcBef>
                <a:spcPts val="100"/>
              </a:spcBef>
            </a:pPr>
            <a:r>
              <a:rPr sz="1000" dirty="0">
                <a:solidFill>
                  <a:srgbClr val="231F20"/>
                </a:solidFill>
                <a:latin typeface="Montserrat"/>
                <a:cs typeface="Montserrat"/>
              </a:rPr>
              <a:t>*</a:t>
            </a:r>
            <a:r>
              <a:rPr sz="1000" spc="-10" dirty="0">
                <a:solidFill>
                  <a:srgbClr val="231F20"/>
                </a:solidFill>
                <a:latin typeface="Montserrat"/>
                <a:cs typeface="Montserrat"/>
              </a:rPr>
              <a:t> </a:t>
            </a:r>
            <a:r>
              <a:rPr sz="1000" dirty="0">
                <a:solidFill>
                  <a:srgbClr val="231F20"/>
                </a:solidFill>
                <a:latin typeface="Montserrat"/>
                <a:cs typeface="Montserrat"/>
              </a:rPr>
              <a:t>Integral</a:t>
            </a:r>
            <a:r>
              <a:rPr sz="1000" spc="-10" dirty="0">
                <a:solidFill>
                  <a:srgbClr val="231F20"/>
                </a:solidFill>
                <a:latin typeface="Montserrat"/>
                <a:cs typeface="Montserrat"/>
              </a:rPr>
              <a:t> curriculum </a:t>
            </a:r>
            <a:r>
              <a:rPr sz="1000" dirty="0">
                <a:solidFill>
                  <a:srgbClr val="231F20"/>
                </a:solidFill>
                <a:latin typeface="Montserrat"/>
                <a:cs typeface="Montserrat"/>
              </a:rPr>
              <a:t>changes</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take</a:t>
            </a:r>
            <a:r>
              <a:rPr sz="1000" spc="-10" dirty="0">
                <a:solidFill>
                  <a:srgbClr val="231F20"/>
                </a:solidFill>
                <a:latin typeface="Montserrat"/>
                <a:cs typeface="Montserrat"/>
              </a:rPr>
              <a:t> </a:t>
            </a:r>
            <a:r>
              <a:rPr sz="1000" dirty="0">
                <a:solidFill>
                  <a:srgbClr val="231F20"/>
                </a:solidFill>
                <a:latin typeface="Montserrat"/>
                <a:cs typeface="Montserrat"/>
              </a:rPr>
              <a:t>place</a:t>
            </a:r>
            <a:r>
              <a:rPr sz="1000" spc="-10" dirty="0">
                <a:solidFill>
                  <a:srgbClr val="231F20"/>
                </a:solidFill>
                <a:latin typeface="Montserrat"/>
                <a:cs typeface="Montserrat"/>
              </a:rPr>
              <a:t> </a:t>
            </a:r>
            <a:r>
              <a:rPr sz="1000" dirty="0">
                <a:solidFill>
                  <a:srgbClr val="231F20"/>
                </a:solidFill>
                <a:latin typeface="Montserrat"/>
                <a:cs typeface="Montserrat"/>
              </a:rPr>
              <a:t>which</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result</a:t>
            </a:r>
            <a:r>
              <a:rPr sz="1000" spc="-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certain</a:t>
            </a:r>
            <a:r>
              <a:rPr sz="1000" spc="-10" dirty="0">
                <a:solidFill>
                  <a:srgbClr val="231F20"/>
                </a:solidFill>
                <a:latin typeface="Montserrat"/>
                <a:cs typeface="Montserrat"/>
              </a:rPr>
              <a:t> </a:t>
            </a:r>
            <a:r>
              <a:rPr sz="1000" dirty="0">
                <a:solidFill>
                  <a:srgbClr val="231F20"/>
                </a:solidFill>
                <a:latin typeface="Montserrat"/>
                <a:cs typeface="Montserrat"/>
              </a:rPr>
              <a:t>subjects</a:t>
            </a:r>
            <a:r>
              <a:rPr sz="1000" spc="-10" dirty="0">
                <a:solidFill>
                  <a:srgbClr val="231F20"/>
                </a:solidFill>
                <a:latin typeface="Montserrat"/>
                <a:cs typeface="Montserrat"/>
              </a:rPr>
              <a:t> </a:t>
            </a:r>
            <a:r>
              <a:rPr sz="1000" dirty="0">
                <a:solidFill>
                  <a:srgbClr val="231F20"/>
                </a:solidFill>
                <a:latin typeface="Montserrat"/>
                <a:cs typeface="Montserrat"/>
              </a:rPr>
              <a:t>being</a:t>
            </a:r>
            <a:r>
              <a:rPr sz="1000" spc="-10" dirty="0">
                <a:solidFill>
                  <a:srgbClr val="231F20"/>
                </a:solidFill>
                <a:latin typeface="Montserrat"/>
                <a:cs typeface="Montserrat"/>
              </a:rPr>
              <a:t> </a:t>
            </a:r>
            <a:r>
              <a:rPr sz="1000" dirty="0">
                <a:solidFill>
                  <a:srgbClr val="231F20"/>
                </a:solidFill>
                <a:latin typeface="Montserrat"/>
                <a:cs typeface="Montserrat"/>
              </a:rPr>
              <a:t>withdrawn.</a:t>
            </a:r>
            <a:r>
              <a:rPr sz="1000" spc="-10" dirty="0">
                <a:solidFill>
                  <a:srgbClr val="231F20"/>
                </a:solidFill>
                <a:latin typeface="Montserrat"/>
                <a:cs typeface="Montserrat"/>
              </a:rPr>
              <a:t> </a:t>
            </a:r>
            <a:r>
              <a:rPr sz="1000" spc="-25" dirty="0">
                <a:solidFill>
                  <a:srgbClr val="231F20"/>
                </a:solidFill>
                <a:latin typeface="Montserrat"/>
                <a:cs typeface="Montserrat"/>
              </a:rPr>
              <a:t>The </a:t>
            </a:r>
            <a:r>
              <a:rPr sz="1000" dirty="0">
                <a:solidFill>
                  <a:srgbClr val="231F20"/>
                </a:solidFill>
                <a:latin typeface="Montserrat"/>
                <a:cs typeface="Montserrat"/>
              </a:rPr>
              <a:t>Academy</a:t>
            </a:r>
            <a:r>
              <a:rPr sz="1000" spc="-15" dirty="0">
                <a:solidFill>
                  <a:srgbClr val="231F20"/>
                </a:solidFill>
                <a:latin typeface="Montserrat"/>
                <a:cs typeface="Montserrat"/>
              </a:rPr>
              <a:t> </a:t>
            </a:r>
            <a:r>
              <a:rPr sz="1000" dirty="0">
                <a:solidFill>
                  <a:srgbClr val="231F20"/>
                </a:solidFill>
                <a:latin typeface="Montserrat"/>
                <a:cs typeface="Montserrat"/>
              </a:rPr>
              <a:t>will</a:t>
            </a:r>
            <a:r>
              <a:rPr sz="1000" spc="-15" dirty="0">
                <a:solidFill>
                  <a:srgbClr val="231F20"/>
                </a:solidFill>
                <a:latin typeface="Montserrat"/>
                <a:cs typeface="Montserrat"/>
              </a:rPr>
              <a:t> </a:t>
            </a:r>
            <a:r>
              <a:rPr sz="1000" dirty="0">
                <a:solidFill>
                  <a:srgbClr val="231F20"/>
                </a:solidFill>
                <a:latin typeface="Montserrat"/>
                <a:cs typeface="Montserrat"/>
              </a:rPr>
              <a:t>always</a:t>
            </a:r>
            <a:r>
              <a:rPr sz="1000" spc="-15" dirty="0">
                <a:solidFill>
                  <a:srgbClr val="231F20"/>
                </a:solidFill>
                <a:latin typeface="Montserrat"/>
                <a:cs typeface="Montserrat"/>
              </a:rPr>
              <a:t> </a:t>
            </a:r>
            <a:r>
              <a:rPr sz="1000" dirty="0">
                <a:solidFill>
                  <a:srgbClr val="231F20"/>
                </a:solidFill>
                <a:latin typeface="Montserrat"/>
                <a:cs typeface="Montserrat"/>
              </a:rPr>
              <a:t>seek</a:t>
            </a:r>
            <a:r>
              <a:rPr sz="1000" spc="-10" dirty="0">
                <a:solidFill>
                  <a:srgbClr val="231F20"/>
                </a:solidFill>
                <a:latin typeface="Montserrat"/>
                <a:cs typeface="Montserrat"/>
              </a:rPr>
              <a:t> </a:t>
            </a:r>
            <a:r>
              <a:rPr sz="1000" dirty="0">
                <a:solidFill>
                  <a:srgbClr val="231F20"/>
                </a:solidFill>
                <a:latin typeface="Montserrat"/>
                <a:cs typeface="Montserrat"/>
              </a:rPr>
              <a:t>to</a:t>
            </a:r>
            <a:r>
              <a:rPr sz="1000" spc="-15" dirty="0">
                <a:solidFill>
                  <a:srgbClr val="231F20"/>
                </a:solidFill>
                <a:latin typeface="Montserrat"/>
                <a:cs typeface="Montserrat"/>
              </a:rPr>
              <a:t> </a:t>
            </a:r>
            <a:r>
              <a:rPr sz="1000" dirty="0">
                <a:solidFill>
                  <a:srgbClr val="231F20"/>
                </a:solidFill>
                <a:latin typeface="Montserrat"/>
                <a:cs typeface="Montserrat"/>
              </a:rPr>
              <a:t>ensure</a:t>
            </a:r>
            <a:r>
              <a:rPr sz="1000" spc="-15" dirty="0">
                <a:solidFill>
                  <a:srgbClr val="231F20"/>
                </a:solidFill>
                <a:latin typeface="Montserrat"/>
                <a:cs typeface="Montserrat"/>
              </a:rPr>
              <a:t> </a:t>
            </a:r>
            <a:r>
              <a:rPr sz="1000" dirty="0">
                <a:solidFill>
                  <a:srgbClr val="231F20"/>
                </a:solidFill>
                <a:latin typeface="Montserrat"/>
                <a:cs typeface="Montserrat"/>
              </a:rPr>
              <a:t>that</a:t>
            </a:r>
            <a:r>
              <a:rPr sz="1000" spc="-10" dirty="0">
                <a:solidFill>
                  <a:srgbClr val="231F20"/>
                </a:solidFill>
                <a:latin typeface="Montserrat"/>
                <a:cs typeface="Montserrat"/>
              </a:rPr>
              <a:t> </a:t>
            </a:r>
            <a:r>
              <a:rPr sz="1000" dirty="0">
                <a:solidFill>
                  <a:srgbClr val="231F20"/>
                </a:solidFill>
                <a:latin typeface="Montserrat"/>
                <a:cs typeface="Montserrat"/>
              </a:rPr>
              <a:t>students</a:t>
            </a:r>
            <a:r>
              <a:rPr sz="1000" spc="-15" dirty="0">
                <a:solidFill>
                  <a:srgbClr val="231F20"/>
                </a:solidFill>
                <a:latin typeface="Montserrat"/>
                <a:cs typeface="Montserrat"/>
              </a:rPr>
              <a:t> </a:t>
            </a:r>
            <a:r>
              <a:rPr sz="1000" dirty="0">
                <a:solidFill>
                  <a:srgbClr val="231F20"/>
                </a:solidFill>
                <a:latin typeface="Montserrat"/>
                <a:cs typeface="Montserrat"/>
              </a:rPr>
              <a:t>are</a:t>
            </a:r>
            <a:r>
              <a:rPr sz="1000" spc="-15" dirty="0">
                <a:solidFill>
                  <a:srgbClr val="231F20"/>
                </a:solidFill>
                <a:latin typeface="Montserrat"/>
                <a:cs typeface="Montserrat"/>
              </a:rPr>
              <a:t> </a:t>
            </a:r>
            <a:r>
              <a:rPr sz="1000" dirty="0">
                <a:solidFill>
                  <a:srgbClr val="231F20"/>
                </a:solidFill>
                <a:latin typeface="Montserrat"/>
                <a:cs typeface="Montserrat"/>
              </a:rPr>
              <a:t>offered</a:t>
            </a:r>
            <a:r>
              <a:rPr sz="1000" spc="-10" dirty="0">
                <a:solidFill>
                  <a:srgbClr val="231F20"/>
                </a:solidFill>
                <a:latin typeface="Montserrat"/>
                <a:cs typeface="Montserrat"/>
              </a:rPr>
              <a:t> </a:t>
            </a:r>
            <a:r>
              <a:rPr sz="1000" dirty="0">
                <a:solidFill>
                  <a:srgbClr val="231F20"/>
                </a:solidFill>
                <a:latin typeface="Montserrat"/>
                <a:cs typeface="Montserrat"/>
              </a:rPr>
              <a:t>a</a:t>
            </a:r>
            <a:r>
              <a:rPr sz="1000" spc="-15" dirty="0">
                <a:solidFill>
                  <a:srgbClr val="231F20"/>
                </a:solidFill>
                <a:latin typeface="Montserrat"/>
                <a:cs typeface="Montserrat"/>
              </a:rPr>
              <a:t> </a:t>
            </a:r>
            <a:r>
              <a:rPr sz="1000" dirty="0">
                <a:solidFill>
                  <a:srgbClr val="231F20"/>
                </a:solidFill>
                <a:latin typeface="Montserrat"/>
                <a:cs typeface="Montserrat"/>
              </a:rPr>
              <a:t>suitable</a:t>
            </a:r>
            <a:r>
              <a:rPr sz="1000" spc="-15" dirty="0">
                <a:solidFill>
                  <a:srgbClr val="231F20"/>
                </a:solidFill>
                <a:latin typeface="Montserrat"/>
                <a:cs typeface="Montserrat"/>
              </a:rPr>
              <a:t> </a:t>
            </a:r>
            <a:r>
              <a:rPr sz="1000" dirty="0">
                <a:solidFill>
                  <a:srgbClr val="231F20"/>
                </a:solidFill>
                <a:latin typeface="Montserrat"/>
                <a:cs typeface="Montserrat"/>
              </a:rPr>
              <a:t>alternative</a:t>
            </a:r>
            <a:r>
              <a:rPr sz="1000" spc="-1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this</a:t>
            </a:r>
            <a:r>
              <a:rPr sz="1000" spc="-15" dirty="0">
                <a:solidFill>
                  <a:srgbClr val="231F20"/>
                </a:solidFill>
                <a:latin typeface="Montserrat"/>
                <a:cs typeface="Montserrat"/>
              </a:rPr>
              <a:t> </a:t>
            </a:r>
            <a:r>
              <a:rPr sz="1000" spc="-10" dirty="0">
                <a:solidFill>
                  <a:srgbClr val="231F20"/>
                </a:solidFill>
                <a:latin typeface="Montserrat"/>
                <a:cs typeface="Montserrat"/>
              </a:rPr>
              <a:t>instance.</a:t>
            </a:r>
            <a:endParaRPr sz="1000">
              <a:latin typeface="Montserrat"/>
              <a:cs typeface="Montserra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306830">
              <a:lnSpc>
                <a:spcPct val="100000"/>
              </a:lnSpc>
              <a:spcBef>
                <a:spcPts val="100"/>
              </a:spcBef>
            </a:pPr>
            <a:r>
              <a:rPr dirty="0"/>
              <a:t>GCSE</a:t>
            </a:r>
            <a:r>
              <a:rPr spc="-25" dirty="0"/>
              <a:t> </a:t>
            </a:r>
            <a:r>
              <a:rPr dirty="0"/>
              <a:t>English</a:t>
            </a:r>
            <a:r>
              <a:rPr spc="-20" dirty="0"/>
              <a:t> </a:t>
            </a:r>
            <a:r>
              <a:rPr spc="-10" dirty="0"/>
              <a:t>Language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744103"/>
            <a:ext cx="6901180" cy="713676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5080">
              <a:lnSpc>
                <a:spcPct val="121500"/>
              </a:lnSpc>
            </a:pP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0" dirty="0">
                <a:solidFill>
                  <a:srgbClr val="231F20"/>
                </a:solidFill>
                <a:latin typeface="Montserrat"/>
                <a:cs typeface="Montserrat"/>
              </a:rPr>
              <a:t> </a:t>
            </a:r>
            <a:r>
              <a:rPr sz="1200" dirty="0">
                <a:solidFill>
                  <a:srgbClr val="231F20"/>
                </a:solidFill>
                <a:latin typeface="Montserrat"/>
                <a:cs typeface="Montserrat"/>
              </a:rPr>
              <a:t>read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analyse</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range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texts,</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dirty="0">
                <a:solidFill>
                  <a:srgbClr val="231F20"/>
                </a:solidFill>
                <a:latin typeface="Montserrat"/>
                <a:cs typeface="Montserrat"/>
              </a:rPr>
              <a:t>fiction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non-fiction </a:t>
            </a:r>
            <a:r>
              <a:rPr sz="1200" dirty="0">
                <a:solidFill>
                  <a:srgbClr val="231F20"/>
                </a:solidFill>
                <a:latin typeface="Montserrat"/>
                <a:cs typeface="Montserrat"/>
              </a:rPr>
              <a:t>whereby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close</a:t>
            </a:r>
            <a:r>
              <a:rPr sz="1200" spc="-35" dirty="0">
                <a:solidFill>
                  <a:srgbClr val="231F20"/>
                </a:solidFill>
                <a:latin typeface="Montserrat"/>
                <a:cs typeface="Montserrat"/>
              </a:rPr>
              <a:t> </a:t>
            </a:r>
            <a:r>
              <a:rPr sz="1200" dirty="0">
                <a:solidFill>
                  <a:srgbClr val="231F20"/>
                </a:solidFill>
                <a:latin typeface="Montserrat"/>
                <a:cs typeface="Montserrat"/>
              </a:rPr>
              <a:t>analysis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understanding.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also</a:t>
            </a:r>
            <a:r>
              <a:rPr sz="1200" spc="-30" dirty="0">
                <a:solidFill>
                  <a:srgbClr val="231F20"/>
                </a:solidFill>
                <a:latin typeface="Montserrat"/>
                <a:cs typeface="Montserrat"/>
              </a:rPr>
              <a:t> </a:t>
            </a:r>
            <a:r>
              <a:rPr sz="1200" spc="-10" dirty="0">
                <a:solidFill>
                  <a:srgbClr val="231F20"/>
                </a:solidFill>
                <a:latin typeface="Montserrat"/>
                <a:cs typeface="Montserrat"/>
              </a:rPr>
              <a:t>practice </a:t>
            </a:r>
            <a:r>
              <a:rPr sz="1200" dirty="0">
                <a:solidFill>
                  <a:srgbClr val="231F20"/>
                </a:solidFill>
                <a:latin typeface="Montserrat"/>
                <a:cs typeface="Montserrat"/>
              </a:rPr>
              <a:t>various</a:t>
            </a:r>
            <a:r>
              <a:rPr sz="1200" spc="-35" dirty="0">
                <a:solidFill>
                  <a:srgbClr val="231F20"/>
                </a:solidFill>
                <a:latin typeface="Montserrat"/>
                <a:cs typeface="Montserrat"/>
              </a:rPr>
              <a:t> </a:t>
            </a:r>
            <a:r>
              <a:rPr sz="1200" dirty="0">
                <a:solidFill>
                  <a:srgbClr val="231F20"/>
                </a:solidFill>
                <a:latin typeface="Montserrat"/>
                <a:cs typeface="Montserrat"/>
              </a:rPr>
              <a:t>types</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including</a:t>
            </a:r>
            <a:r>
              <a:rPr sz="1200" spc="-35" dirty="0">
                <a:solidFill>
                  <a:srgbClr val="231F20"/>
                </a:solidFill>
                <a:latin typeface="Montserrat"/>
                <a:cs typeface="Montserrat"/>
              </a:rPr>
              <a:t> </a:t>
            </a:r>
            <a:r>
              <a:rPr sz="1200" spc="-10" dirty="0">
                <a:solidFill>
                  <a:srgbClr val="231F20"/>
                </a:solidFill>
                <a:latin typeface="Montserrat"/>
                <a:cs typeface="Montserrat"/>
              </a:rPr>
              <a:t>creative</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transactional</a:t>
            </a:r>
            <a:r>
              <a:rPr sz="1200" spc="-30"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be</a:t>
            </a:r>
            <a:r>
              <a:rPr sz="1200" spc="-35" dirty="0">
                <a:solidFill>
                  <a:srgbClr val="231F20"/>
                </a:solidFill>
                <a:latin typeface="Montserrat"/>
                <a:cs typeface="Montserrat"/>
              </a:rPr>
              <a:t> </a:t>
            </a:r>
            <a:r>
              <a:rPr sz="1200" spc="-10" dirty="0">
                <a:solidFill>
                  <a:srgbClr val="231F20"/>
                </a:solidFill>
                <a:latin typeface="Montserrat"/>
                <a:cs typeface="Montserrat"/>
              </a:rPr>
              <a:t>expected </a:t>
            </a:r>
            <a:r>
              <a:rPr sz="1200" dirty="0">
                <a:solidFill>
                  <a:srgbClr val="231F20"/>
                </a:solidFill>
                <a:latin typeface="Montserrat"/>
                <a:cs typeface="Montserrat"/>
              </a:rPr>
              <a:t>to</a:t>
            </a:r>
            <a:r>
              <a:rPr sz="1200" spc="-35" dirty="0">
                <a:solidFill>
                  <a:srgbClr val="231F20"/>
                </a:solidFill>
                <a:latin typeface="Montserrat"/>
                <a:cs typeface="Montserrat"/>
              </a:rPr>
              <a:t> </a:t>
            </a:r>
            <a:r>
              <a:rPr sz="1200" dirty="0">
                <a:solidFill>
                  <a:srgbClr val="231F20"/>
                </a:solidFill>
                <a:latin typeface="Montserrat"/>
                <a:cs typeface="Montserrat"/>
              </a:rPr>
              <a:t>apply</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dirty="0">
                <a:solidFill>
                  <a:srgbClr val="231F20"/>
                </a:solidFill>
                <a:latin typeface="Montserrat"/>
                <a:cs typeface="Montserrat"/>
              </a:rPr>
              <a:t>applying</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vocabulary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10" dirty="0">
                <a:solidFill>
                  <a:srgbClr val="231F20"/>
                </a:solidFill>
                <a:latin typeface="Montserrat"/>
                <a:cs typeface="Montserrat"/>
              </a:rPr>
              <a:t>punctuation </a:t>
            </a:r>
            <a:r>
              <a:rPr sz="1200" dirty="0">
                <a:solidFill>
                  <a:srgbClr val="231F20"/>
                </a:solidFill>
                <a:latin typeface="Montserrat"/>
                <a:cs typeface="Montserrat"/>
              </a:rPr>
              <a:t>effectively</a:t>
            </a:r>
            <a:r>
              <a:rPr sz="1200" spc="-55" dirty="0">
                <a:solidFill>
                  <a:srgbClr val="231F20"/>
                </a:solidFill>
                <a:latin typeface="Montserrat"/>
                <a:cs typeface="Montserrat"/>
              </a:rPr>
              <a:t> </a:t>
            </a:r>
            <a:r>
              <a:rPr sz="1200" dirty="0">
                <a:solidFill>
                  <a:srgbClr val="231F20"/>
                </a:solidFill>
                <a:latin typeface="Montserrat"/>
                <a:cs typeface="Montserrat"/>
              </a:rPr>
              <a:t>including</a:t>
            </a:r>
            <a:r>
              <a:rPr sz="1200" spc="-50" dirty="0">
                <a:solidFill>
                  <a:srgbClr val="231F20"/>
                </a:solidFill>
                <a:latin typeface="Montserrat"/>
                <a:cs typeface="Montserrat"/>
              </a:rPr>
              <a:t> </a:t>
            </a:r>
            <a:r>
              <a:rPr sz="1200" dirty="0">
                <a:solidFill>
                  <a:srgbClr val="231F20"/>
                </a:solidFill>
                <a:latin typeface="Montserrat"/>
                <a:cs typeface="Montserrat"/>
              </a:rPr>
              <a:t>organising</a:t>
            </a:r>
            <a:r>
              <a:rPr sz="1200" spc="-50" dirty="0">
                <a:solidFill>
                  <a:srgbClr val="231F20"/>
                </a:solidFill>
                <a:latin typeface="Montserrat"/>
                <a:cs typeface="Montserrat"/>
              </a:rPr>
              <a:t> </a:t>
            </a:r>
            <a:r>
              <a:rPr sz="1200" dirty="0">
                <a:solidFill>
                  <a:srgbClr val="231F20"/>
                </a:solidFill>
                <a:latin typeface="Montserrat"/>
                <a:cs typeface="Montserrat"/>
              </a:rPr>
              <a:t>their</a:t>
            </a:r>
            <a:r>
              <a:rPr sz="1200" spc="-50" dirty="0">
                <a:solidFill>
                  <a:srgbClr val="231F20"/>
                </a:solidFill>
                <a:latin typeface="Montserrat"/>
                <a:cs typeface="Montserrat"/>
              </a:rPr>
              <a:t> </a:t>
            </a:r>
            <a:r>
              <a:rPr sz="1200" dirty="0">
                <a:solidFill>
                  <a:srgbClr val="231F20"/>
                </a:solidFill>
                <a:latin typeface="Montserrat"/>
                <a:cs typeface="Montserrat"/>
              </a:rPr>
              <a:t>writing</a:t>
            </a:r>
            <a:r>
              <a:rPr sz="1200" spc="-50" dirty="0">
                <a:solidFill>
                  <a:srgbClr val="231F20"/>
                </a:solidFill>
                <a:latin typeface="Montserrat"/>
                <a:cs typeface="Montserrat"/>
              </a:rPr>
              <a:t> </a:t>
            </a:r>
            <a:r>
              <a:rPr sz="1200" dirty="0">
                <a:solidFill>
                  <a:srgbClr val="231F20"/>
                </a:solidFill>
                <a:latin typeface="Montserrat"/>
                <a:cs typeface="Montserrat"/>
              </a:rPr>
              <a:t>for</a:t>
            </a:r>
            <a:r>
              <a:rPr sz="1200" spc="-50" dirty="0">
                <a:solidFill>
                  <a:srgbClr val="231F20"/>
                </a:solidFill>
                <a:latin typeface="Montserrat"/>
                <a:cs typeface="Montserrat"/>
              </a:rPr>
              <a:t> </a:t>
            </a:r>
            <a:r>
              <a:rPr sz="1200" dirty="0">
                <a:solidFill>
                  <a:srgbClr val="231F20"/>
                </a:solidFill>
                <a:latin typeface="Montserrat"/>
                <a:cs typeface="Montserrat"/>
              </a:rPr>
              <a:t>effective</a:t>
            </a:r>
            <a:r>
              <a:rPr sz="1200" spc="-50" dirty="0">
                <a:solidFill>
                  <a:srgbClr val="231F20"/>
                </a:solidFill>
                <a:latin typeface="Montserrat"/>
                <a:cs typeface="Montserrat"/>
              </a:rPr>
              <a:t> </a:t>
            </a:r>
            <a:r>
              <a:rPr sz="1200" spc="-10" dirty="0">
                <a:solidFill>
                  <a:srgbClr val="231F20"/>
                </a:solidFill>
                <a:latin typeface="Montserrat"/>
                <a:cs typeface="Montserrat"/>
              </a:rPr>
              <a:t>communication.</a:t>
            </a:r>
            <a:endParaRPr sz="1200">
              <a:latin typeface="Montserrat"/>
              <a:cs typeface="Montserrat"/>
            </a:endParaRPr>
          </a:p>
          <a:p>
            <a:pPr marL="12700" marR="481330">
              <a:lnSpc>
                <a:spcPct val="121500"/>
              </a:lnSpc>
            </a:pPr>
            <a:r>
              <a:rPr sz="1200" dirty="0">
                <a:solidFill>
                  <a:srgbClr val="231F20"/>
                </a:solidFill>
                <a:latin typeface="Montserrat"/>
                <a:cs typeface="Montserrat"/>
              </a:rPr>
              <a:t>Spoken</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5" dirty="0">
                <a:solidFill>
                  <a:srgbClr val="231F20"/>
                </a:solidFill>
                <a:latin typeface="Montserrat"/>
                <a:cs typeface="Montserrat"/>
              </a:rPr>
              <a:t> </a:t>
            </a:r>
            <a:r>
              <a:rPr sz="1200" dirty="0">
                <a:solidFill>
                  <a:srgbClr val="231F20"/>
                </a:solidFill>
                <a:latin typeface="Montserrat"/>
                <a:cs typeface="Montserrat"/>
              </a:rPr>
              <a:t>developed</a:t>
            </a:r>
            <a:r>
              <a:rPr sz="1200" spc="-35"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spc="-10" dirty="0">
                <a:solidFill>
                  <a:srgbClr val="231F20"/>
                </a:solidFill>
                <a:latin typeface="Montserrat"/>
                <a:cs typeface="Montserrat"/>
              </a:rPr>
              <a:t>presentations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discussions</a:t>
            </a:r>
            <a:r>
              <a:rPr sz="1200" spc="-30" dirty="0">
                <a:solidFill>
                  <a:srgbClr val="231F20"/>
                </a:solidFill>
                <a:latin typeface="Montserrat"/>
                <a:cs typeface="Montserrat"/>
              </a:rPr>
              <a:t> </a:t>
            </a:r>
            <a:r>
              <a:rPr sz="1200" spc="-10" dirty="0">
                <a:solidFill>
                  <a:srgbClr val="231F20"/>
                </a:solidFill>
                <a:latin typeface="Montserrat"/>
                <a:cs typeface="Montserrat"/>
              </a:rPr>
              <a:t>where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deliver</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spc="-10" dirty="0">
                <a:solidFill>
                  <a:srgbClr val="231F20"/>
                </a:solidFill>
                <a:latin typeface="Montserrat"/>
                <a:cs typeface="Montserrat"/>
              </a:rPr>
              <a:t>presentation</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topic</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their</a:t>
            </a:r>
            <a:r>
              <a:rPr sz="1200" spc="-15" dirty="0">
                <a:solidFill>
                  <a:srgbClr val="231F20"/>
                </a:solidFill>
                <a:latin typeface="Montserrat"/>
                <a:cs typeface="Montserrat"/>
              </a:rPr>
              <a:t> </a:t>
            </a:r>
            <a:r>
              <a:rPr sz="1200" spc="-10" dirty="0">
                <a:solidFill>
                  <a:srgbClr val="231F20"/>
                </a:solidFill>
                <a:latin typeface="Montserrat"/>
                <a:cs typeface="Montserrat"/>
              </a:rPr>
              <a:t>choice.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Paper</a:t>
            </a:r>
            <a:r>
              <a:rPr sz="1200" b="1" spc="-20" dirty="0">
                <a:solidFill>
                  <a:srgbClr val="231F20"/>
                </a:solidFill>
                <a:latin typeface="Montserrat"/>
                <a:cs typeface="Montserrat"/>
              </a:rPr>
              <a:t> </a:t>
            </a:r>
            <a:r>
              <a:rPr sz="1200" b="1" dirty="0">
                <a:solidFill>
                  <a:srgbClr val="231F20"/>
                </a:solidFill>
                <a:latin typeface="Montserrat"/>
                <a:cs typeface="Montserrat"/>
              </a:rPr>
              <a:t>1:</a:t>
            </a:r>
            <a:r>
              <a:rPr sz="1200" b="1" spc="-15" dirty="0">
                <a:solidFill>
                  <a:srgbClr val="231F20"/>
                </a:solidFill>
                <a:latin typeface="Montserrat"/>
                <a:cs typeface="Montserrat"/>
              </a:rPr>
              <a:t> </a:t>
            </a:r>
            <a:r>
              <a:rPr sz="1200" dirty="0">
                <a:solidFill>
                  <a:srgbClr val="231F20"/>
                </a:solidFill>
                <a:latin typeface="Montserrat"/>
                <a:cs typeface="Montserrat"/>
              </a:rPr>
              <a:t>Fiction</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Imaginative 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A:</a:t>
            </a:r>
            <a:r>
              <a:rPr sz="1200" b="1" spc="-60" dirty="0">
                <a:solidFill>
                  <a:srgbClr val="231F20"/>
                </a:solidFill>
                <a:latin typeface="Montserrat"/>
                <a:cs typeface="Montserrat"/>
              </a:rPr>
              <a:t> </a:t>
            </a:r>
            <a:r>
              <a:rPr sz="1200" dirty="0">
                <a:solidFill>
                  <a:srgbClr val="231F20"/>
                </a:solidFill>
                <a:latin typeface="Montserrat"/>
                <a:cs typeface="Montserrat"/>
              </a:rPr>
              <a:t>Reading</a:t>
            </a:r>
            <a:r>
              <a:rPr sz="1200" spc="-35" dirty="0">
                <a:solidFill>
                  <a:srgbClr val="231F20"/>
                </a:solidFill>
                <a:latin typeface="Montserrat"/>
                <a:cs typeface="Montserrat"/>
              </a:rPr>
              <a:t> </a:t>
            </a:r>
            <a:r>
              <a:rPr sz="1200" spc="-10" dirty="0">
                <a:solidFill>
                  <a:srgbClr val="231F20"/>
                </a:solidFill>
                <a:latin typeface="Montserrat"/>
                <a:cs typeface="Montserrat"/>
              </a:rPr>
              <a:t>(Fiction)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5" dirty="0">
                <a:solidFill>
                  <a:srgbClr val="231F20"/>
                </a:solidFill>
                <a:latin typeface="Montserrat"/>
                <a:cs typeface="Montserrat"/>
              </a:rPr>
              <a:t> </a:t>
            </a:r>
            <a:r>
              <a:rPr sz="1200" spc="-10" dirty="0">
                <a:solidFill>
                  <a:srgbClr val="231F20"/>
                </a:solidFill>
                <a:latin typeface="Montserrat"/>
                <a:cs typeface="Montserrat"/>
              </a:rPr>
              <a:t>Creative</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Paper</a:t>
            </a:r>
            <a:r>
              <a:rPr sz="1200" b="1" spc="15" dirty="0">
                <a:solidFill>
                  <a:srgbClr val="231F20"/>
                </a:solidFill>
                <a:latin typeface="Montserrat"/>
                <a:cs typeface="Montserrat"/>
              </a:rPr>
              <a:t> </a:t>
            </a:r>
            <a:r>
              <a:rPr sz="1200" b="1" dirty="0">
                <a:solidFill>
                  <a:srgbClr val="231F20"/>
                </a:solidFill>
                <a:latin typeface="Montserrat"/>
                <a:cs typeface="Montserrat"/>
              </a:rPr>
              <a:t>2:</a:t>
            </a:r>
            <a:r>
              <a:rPr sz="1200" b="1" spc="20" dirty="0">
                <a:solidFill>
                  <a:srgbClr val="231F20"/>
                </a:solidFill>
                <a:latin typeface="Montserrat"/>
                <a:cs typeface="Montserrat"/>
              </a:rPr>
              <a:t> </a:t>
            </a:r>
            <a:r>
              <a:rPr sz="1200" spc="-10" dirty="0">
                <a:solidFill>
                  <a:srgbClr val="231F20"/>
                </a:solidFill>
                <a:latin typeface="Montserrat"/>
                <a:cs typeface="Montserrat"/>
              </a:rPr>
              <a:t>Non-</a:t>
            </a:r>
            <a:r>
              <a:rPr sz="1200" dirty="0">
                <a:solidFill>
                  <a:srgbClr val="231F20"/>
                </a:solidFill>
                <a:latin typeface="Montserrat"/>
                <a:cs typeface="Montserrat"/>
              </a:rPr>
              <a:t>fiction</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Transactional</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Reading</a:t>
            </a:r>
            <a:r>
              <a:rPr sz="1200" spc="-25" dirty="0">
                <a:solidFill>
                  <a:srgbClr val="231F20"/>
                </a:solidFill>
                <a:latin typeface="Montserrat"/>
                <a:cs typeface="Montserrat"/>
              </a:rPr>
              <a:t> </a:t>
            </a:r>
            <a:r>
              <a:rPr sz="1200" spc="-10" dirty="0">
                <a:solidFill>
                  <a:srgbClr val="231F20"/>
                </a:solidFill>
                <a:latin typeface="Montserrat"/>
                <a:cs typeface="Montserrat"/>
              </a:rPr>
              <a:t>(Non-fiction)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spc="-10" dirty="0">
                <a:solidFill>
                  <a:srgbClr val="231F20"/>
                </a:solidFill>
                <a:latin typeface="Montserrat"/>
                <a:cs typeface="Montserrat"/>
              </a:rPr>
              <a:t>Transactional</a:t>
            </a:r>
            <a:r>
              <a:rPr sz="1200" spc="-20" dirty="0">
                <a:solidFill>
                  <a:srgbClr val="231F20"/>
                </a:solidFill>
                <a:latin typeface="Montserrat"/>
                <a:cs typeface="Montserrat"/>
              </a:rPr>
              <a:t> </a:t>
            </a: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letters,</a:t>
            </a:r>
            <a:r>
              <a:rPr sz="1200" spc="-20" dirty="0">
                <a:solidFill>
                  <a:srgbClr val="231F20"/>
                </a:solidFill>
                <a:latin typeface="Montserrat"/>
                <a:cs typeface="Montserrat"/>
              </a:rPr>
              <a:t> </a:t>
            </a:r>
            <a:r>
              <a:rPr sz="1200" dirty="0">
                <a:solidFill>
                  <a:srgbClr val="231F20"/>
                </a:solidFill>
                <a:latin typeface="Montserrat"/>
                <a:cs typeface="Montserrat"/>
              </a:rPr>
              <a:t>speeches,</a:t>
            </a:r>
            <a:r>
              <a:rPr sz="1200" spc="-20" dirty="0">
                <a:solidFill>
                  <a:srgbClr val="231F20"/>
                </a:solidFill>
                <a:latin typeface="Montserrat"/>
                <a:cs typeface="Montserrat"/>
              </a:rPr>
              <a:t> </a:t>
            </a:r>
            <a:r>
              <a:rPr sz="1200" spc="-10" dirty="0">
                <a:solidFill>
                  <a:srgbClr val="231F20"/>
                </a:solidFill>
                <a:latin typeface="Montserrat"/>
                <a:cs typeface="Montserrat"/>
              </a:rPr>
              <a:t>articles)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Spoken</a:t>
            </a:r>
            <a:r>
              <a:rPr sz="1200" b="1" spc="-30" dirty="0">
                <a:solidFill>
                  <a:srgbClr val="231F20"/>
                </a:solidFill>
                <a:latin typeface="Montserrat"/>
                <a:cs typeface="Montserrat"/>
              </a:rPr>
              <a:t> </a:t>
            </a:r>
            <a:r>
              <a:rPr sz="1200" b="1" dirty="0">
                <a:solidFill>
                  <a:srgbClr val="231F20"/>
                </a:solidFill>
                <a:latin typeface="Montserrat"/>
                <a:cs typeface="Montserrat"/>
              </a:rPr>
              <a:t>Language</a:t>
            </a:r>
            <a:r>
              <a:rPr sz="1200" b="1" spc="-25" dirty="0">
                <a:solidFill>
                  <a:srgbClr val="231F20"/>
                </a:solidFill>
                <a:latin typeface="Montserrat"/>
                <a:cs typeface="Montserrat"/>
              </a:rPr>
              <a:t> </a:t>
            </a:r>
            <a:r>
              <a:rPr sz="1200" b="1" spc="-10" dirty="0">
                <a:solidFill>
                  <a:srgbClr val="231F20"/>
                </a:solidFill>
                <a:latin typeface="Montserrat"/>
                <a:cs typeface="Montserrat"/>
              </a:rPr>
              <a:t>Assessment:</a:t>
            </a:r>
            <a:endParaRPr sz="1200">
              <a:latin typeface="Montserrat"/>
              <a:cs typeface="Montserrat"/>
            </a:endParaRPr>
          </a:p>
          <a:p>
            <a:pPr marL="12700" marR="102235">
              <a:lnSpc>
                <a:spcPct val="121500"/>
              </a:lnSpc>
            </a:pPr>
            <a:r>
              <a:rPr sz="1200" dirty="0">
                <a:solidFill>
                  <a:srgbClr val="231F20"/>
                </a:solidFill>
                <a:latin typeface="Montserrat"/>
                <a:cs typeface="Montserrat"/>
              </a:rPr>
              <a:t>This</a:t>
            </a:r>
            <a:r>
              <a:rPr sz="1200" spc="-30" dirty="0">
                <a:solidFill>
                  <a:srgbClr val="231F20"/>
                </a:solidFill>
                <a:latin typeface="Montserrat"/>
                <a:cs typeface="Montserrat"/>
              </a:rPr>
              <a:t> </a:t>
            </a:r>
            <a:r>
              <a:rPr sz="1200" dirty="0">
                <a:solidFill>
                  <a:srgbClr val="231F20"/>
                </a:solidFill>
                <a:latin typeface="Montserrat"/>
                <a:cs typeface="Montserrat"/>
              </a:rPr>
              <a:t>usually</a:t>
            </a:r>
            <a:r>
              <a:rPr sz="1200" spc="-25" dirty="0">
                <a:solidFill>
                  <a:srgbClr val="231F20"/>
                </a:solidFill>
                <a:latin typeface="Montserrat"/>
                <a:cs typeface="Montserrat"/>
              </a:rPr>
              <a:t> </a:t>
            </a:r>
            <a:r>
              <a:rPr sz="1200" spc="-10" dirty="0">
                <a:solidFill>
                  <a:srgbClr val="231F20"/>
                </a:solidFill>
                <a:latin typeface="Montserrat"/>
                <a:cs typeface="Montserrat"/>
              </a:rPr>
              <a:t>involves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delivering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spc="-10" dirty="0">
                <a:solidFill>
                  <a:srgbClr val="231F20"/>
                </a:solidFill>
                <a:latin typeface="Montserrat"/>
                <a:cs typeface="Montserrat"/>
              </a:rPr>
              <a:t>presentation</a:t>
            </a:r>
            <a:r>
              <a:rPr sz="1200" spc="-25" dirty="0">
                <a:solidFill>
                  <a:srgbClr val="231F20"/>
                </a:solidFill>
                <a:latin typeface="Montserrat"/>
                <a:cs typeface="Montserrat"/>
              </a:rPr>
              <a:t> </a:t>
            </a:r>
            <a:r>
              <a:rPr sz="1200" dirty="0">
                <a:solidFill>
                  <a:srgbClr val="231F20"/>
                </a:solidFill>
                <a:latin typeface="Montserrat"/>
                <a:cs typeface="Montserrat"/>
              </a:rPr>
              <a:t>or</a:t>
            </a:r>
            <a:r>
              <a:rPr sz="1200" spc="-30" dirty="0">
                <a:solidFill>
                  <a:srgbClr val="231F20"/>
                </a:solidFill>
                <a:latin typeface="Montserrat"/>
                <a:cs typeface="Montserrat"/>
              </a:rPr>
              <a:t> </a:t>
            </a:r>
            <a:r>
              <a:rPr sz="1200" dirty="0">
                <a:solidFill>
                  <a:srgbClr val="231F20"/>
                </a:solidFill>
                <a:latin typeface="Montserrat"/>
                <a:cs typeface="Montserrat"/>
              </a:rPr>
              <a:t>responding</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questions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25" dirty="0">
                <a:solidFill>
                  <a:srgbClr val="231F20"/>
                </a:solidFill>
                <a:latin typeface="Montserrat"/>
                <a:cs typeface="Montserrat"/>
              </a:rPr>
              <a:t>is </a:t>
            </a:r>
            <a:r>
              <a:rPr sz="1200" dirty="0">
                <a:solidFill>
                  <a:srgbClr val="231F20"/>
                </a:solidFill>
                <a:latin typeface="Montserrat"/>
                <a:cs typeface="Montserrat"/>
              </a:rPr>
              <a:t>assessed</a:t>
            </a:r>
            <a:r>
              <a:rPr sz="1200" spc="-20" dirty="0">
                <a:solidFill>
                  <a:srgbClr val="231F20"/>
                </a:solidFill>
                <a:latin typeface="Montserrat"/>
                <a:cs typeface="Montserrat"/>
              </a:rPr>
              <a:t> </a:t>
            </a:r>
            <a:r>
              <a:rPr sz="1200" dirty="0">
                <a:solidFill>
                  <a:srgbClr val="231F20"/>
                </a:solidFill>
                <a:latin typeface="Montserrat"/>
                <a:cs typeface="Montserrat"/>
              </a:rPr>
              <a:t>separately</a:t>
            </a:r>
            <a:r>
              <a:rPr sz="1200" spc="-20" dirty="0">
                <a:solidFill>
                  <a:srgbClr val="231F20"/>
                </a:solidFill>
                <a:latin typeface="Montserrat"/>
                <a:cs typeface="Montserrat"/>
              </a:rPr>
              <a:t> </a:t>
            </a:r>
            <a:r>
              <a:rPr sz="1200" dirty="0">
                <a:solidFill>
                  <a:srgbClr val="231F20"/>
                </a:solidFill>
                <a:latin typeface="Montserrat"/>
                <a:cs typeface="Montserrat"/>
              </a:rPr>
              <a:t>from</a:t>
            </a:r>
            <a:r>
              <a:rPr sz="1200" spc="-1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written</a:t>
            </a:r>
            <a:r>
              <a:rPr sz="1200" spc="-15" dirty="0">
                <a:solidFill>
                  <a:srgbClr val="231F20"/>
                </a:solidFill>
                <a:latin typeface="Montserrat"/>
                <a:cs typeface="Montserrat"/>
              </a:rPr>
              <a:t> </a:t>
            </a:r>
            <a:r>
              <a:rPr sz="1200" spc="-10" dirty="0">
                <a:solidFill>
                  <a:srgbClr val="231F20"/>
                </a:solidFill>
                <a:latin typeface="Montserrat"/>
                <a:cs typeface="Montserrat"/>
              </a:rPr>
              <a:t>exams.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Language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p:txBody>
      </p:sp>
      <p:sp>
        <p:nvSpPr>
          <p:cNvPr id="4" name="object 4"/>
          <p:cNvSpPr txBox="1"/>
          <p:nvPr/>
        </p:nvSpPr>
        <p:spPr>
          <a:xfrm>
            <a:off x="329324" y="7955672"/>
            <a:ext cx="2607945" cy="93980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Speech</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Language</a:t>
            </a:r>
            <a:r>
              <a:rPr sz="1200" spc="-30" dirty="0">
                <a:solidFill>
                  <a:srgbClr val="231F20"/>
                </a:solidFill>
                <a:latin typeface="Montserrat"/>
                <a:cs typeface="Montserrat"/>
              </a:rPr>
              <a:t> </a:t>
            </a:r>
            <a:r>
              <a:rPr sz="1200" spc="-10" dirty="0">
                <a:solidFill>
                  <a:srgbClr val="231F20"/>
                </a:solidFill>
                <a:latin typeface="Montserrat"/>
                <a:cs typeface="Montserrat"/>
              </a:rPr>
              <a:t>therapy</a:t>
            </a:r>
            <a:endParaRPr sz="1200">
              <a:latin typeface="Montserrat"/>
              <a:cs typeface="Montserrat"/>
            </a:endParaRPr>
          </a:p>
          <a:p>
            <a:pPr marL="240665" indent="-227965">
              <a:lnSpc>
                <a:spcPct val="100000"/>
              </a:lnSpc>
              <a:buChar char="•"/>
              <a:tabLst>
                <a:tab pos="240665" algn="l"/>
              </a:tabLst>
            </a:pPr>
            <a:r>
              <a:rPr sz="1200" spc="-25" dirty="0">
                <a:solidFill>
                  <a:srgbClr val="231F20"/>
                </a:solidFill>
                <a:latin typeface="Montserrat"/>
                <a:cs typeface="Montserrat"/>
              </a:rPr>
              <a:t>Law</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Human</a:t>
            </a:r>
            <a:r>
              <a:rPr sz="1200" spc="-50" dirty="0">
                <a:solidFill>
                  <a:srgbClr val="231F20"/>
                </a:solidFill>
                <a:latin typeface="Montserrat"/>
                <a:cs typeface="Montserrat"/>
              </a:rPr>
              <a:t> </a:t>
            </a:r>
            <a:r>
              <a:rPr sz="1200" spc="-10" dirty="0">
                <a:solidFill>
                  <a:srgbClr val="231F20"/>
                </a:solidFill>
                <a:latin typeface="Montserrat"/>
                <a:cs typeface="Montserrat"/>
              </a:rPr>
              <a:t>Resources</a:t>
            </a:r>
            <a:endParaRPr sz="1200">
              <a:latin typeface="Montserrat"/>
              <a:cs typeface="Montserrat"/>
            </a:endParaRPr>
          </a:p>
        </p:txBody>
      </p:sp>
      <p:sp>
        <p:nvSpPr>
          <p:cNvPr id="5" name="object 5"/>
          <p:cNvSpPr txBox="1"/>
          <p:nvPr/>
        </p:nvSpPr>
        <p:spPr>
          <a:xfrm>
            <a:off x="3843516" y="7955672"/>
            <a:ext cx="243459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Media</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Digital</a:t>
            </a:r>
            <a:r>
              <a:rPr sz="1200" spc="-30" dirty="0">
                <a:solidFill>
                  <a:srgbClr val="231F20"/>
                </a:solidFill>
                <a:latin typeface="Montserrat"/>
                <a:cs typeface="Montserrat"/>
              </a:rPr>
              <a:t> </a:t>
            </a: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Public</a:t>
            </a:r>
            <a:r>
              <a:rPr sz="1200" spc="-40" dirty="0">
                <a:solidFill>
                  <a:srgbClr val="231F20"/>
                </a:solidFill>
                <a:latin typeface="Montserrat"/>
                <a:cs typeface="Montserrat"/>
              </a:rPr>
              <a:t> </a:t>
            </a:r>
            <a:r>
              <a:rPr sz="1200" spc="-10" dirty="0">
                <a:solidFill>
                  <a:srgbClr val="231F20"/>
                </a:solidFill>
                <a:latin typeface="Montserrat"/>
                <a:cs typeface="Montserrat"/>
              </a:rPr>
              <a:t>Relations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endParaRPr sz="1200">
              <a:latin typeface="Montserrat"/>
              <a:cs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33805">
              <a:lnSpc>
                <a:spcPct val="100000"/>
              </a:lnSpc>
              <a:spcBef>
                <a:spcPts val="100"/>
              </a:spcBef>
            </a:pPr>
            <a:r>
              <a:rPr dirty="0"/>
              <a:t>GCSE</a:t>
            </a:r>
            <a:r>
              <a:rPr spc="-25" dirty="0"/>
              <a:t> </a:t>
            </a:r>
            <a:r>
              <a:rPr dirty="0"/>
              <a:t>English</a:t>
            </a:r>
            <a:r>
              <a:rPr spc="-20" dirty="0"/>
              <a:t> </a:t>
            </a:r>
            <a:r>
              <a:rPr spc="-10" dirty="0"/>
              <a:t>Literature</a:t>
            </a:r>
          </a:p>
        </p:txBody>
      </p:sp>
      <p:sp>
        <p:nvSpPr>
          <p:cNvPr id="6" name="object 6"/>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699106"/>
            <a:ext cx="6722109" cy="8478859"/>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Description</a:t>
            </a:r>
            <a:endParaRPr sz="1200" dirty="0">
              <a:latin typeface="Montserrat"/>
              <a:cs typeface="Montserrat"/>
            </a:endParaRPr>
          </a:p>
          <a:p>
            <a:pPr marL="12700" marR="101600">
              <a:lnSpc>
                <a:spcPct val="121500"/>
              </a:lnSpc>
            </a:pP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expected</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read</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study</a:t>
            </a:r>
            <a:r>
              <a:rPr sz="1200" spc="-4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variety</a:t>
            </a:r>
            <a:r>
              <a:rPr sz="1200" spc="-40" dirty="0">
                <a:solidFill>
                  <a:srgbClr val="231F20"/>
                </a:solidFill>
                <a:latin typeface="Montserrat"/>
                <a:cs typeface="Montserrat"/>
              </a:rPr>
              <a:t> </a:t>
            </a:r>
            <a:r>
              <a:rPr sz="1200" dirty="0">
                <a:solidFill>
                  <a:srgbClr val="231F20"/>
                </a:solidFill>
                <a:latin typeface="Montserrat"/>
                <a:cs typeface="Montserrat"/>
              </a:rPr>
              <a:t>of</a:t>
            </a:r>
            <a:r>
              <a:rPr sz="1200" spc="-40"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40" dirty="0">
                <a:solidFill>
                  <a:srgbClr val="231F20"/>
                </a:solidFill>
                <a:latin typeface="Montserrat"/>
                <a:cs typeface="Montserrat"/>
              </a:rPr>
              <a:t> </a:t>
            </a:r>
            <a:r>
              <a:rPr sz="1200" dirty="0">
                <a:solidFill>
                  <a:srgbClr val="231F20"/>
                </a:solidFill>
                <a:latin typeface="Montserrat"/>
                <a:cs typeface="Montserrat"/>
              </a:rPr>
              <a:t>including</a:t>
            </a:r>
            <a:r>
              <a:rPr sz="1200" spc="-40" dirty="0">
                <a:solidFill>
                  <a:srgbClr val="231F20"/>
                </a:solidFill>
                <a:latin typeface="Montserrat"/>
                <a:cs typeface="Montserrat"/>
              </a:rPr>
              <a:t> </a:t>
            </a:r>
            <a:r>
              <a:rPr sz="1200" spc="-10" dirty="0">
                <a:solidFill>
                  <a:srgbClr val="231F20"/>
                </a:solidFill>
                <a:latin typeface="Montserrat"/>
                <a:cs typeface="Montserrat"/>
              </a:rPr>
              <a:t>plays, </a:t>
            </a:r>
            <a:r>
              <a:rPr sz="1200" dirty="0">
                <a:solidFill>
                  <a:srgbClr val="231F20"/>
                </a:solidFill>
                <a:latin typeface="Montserrat"/>
                <a:cs typeface="Montserrat"/>
              </a:rPr>
              <a:t>novels,</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poetry.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analyse</a:t>
            </a:r>
            <a:r>
              <a:rPr sz="1200" spc="-35" dirty="0">
                <a:solidFill>
                  <a:srgbClr val="231F20"/>
                </a:solidFill>
                <a:latin typeface="Montserrat"/>
                <a:cs typeface="Montserrat"/>
              </a:rPr>
              <a:t> </a:t>
            </a:r>
            <a:r>
              <a:rPr sz="1200" dirty="0">
                <a:solidFill>
                  <a:srgbClr val="231F20"/>
                </a:solidFill>
                <a:latin typeface="Montserrat"/>
                <a:cs typeface="Montserrat"/>
              </a:rPr>
              <a:t>themes,</a:t>
            </a:r>
            <a:r>
              <a:rPr sz="1200" spc="-35" dirty="0">
                <a:solidFill>
                  <a:srgbClr val="231F20"/>
                </a:solidFill>
                <a:latin typeface="Montserrat"/>
                <a:cs typeface="Montserrat"/>
              </a:rPr>
              <a:t> </a:t>
            </a:r>
            <a:r>
              <a:rPr sz="1200" dirty="0">
                <a:solidFill>
                  <a:srgbClr val="231F20"/>
                </a:solidFill>
                <a:latin typeface="Montserrat"/>
                <a:cs typeface="Montserrat"/>
              </a:rPr>
              <a:t>characters,</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spc="-10" dirty="0">
                <a:solidFill>
                  <a:srgbClr val="231F20"/>
                </a:solidFill>
                <a:latin typeface="Montserrat"/>
                <a:cs typeface="Montserrat"/>
              </a:rPr>
              <a:t>techniques. Developing</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essay</a:t>
            </a:r>
            <a:r>
              <a:rPr sz="1200" spc="-25" dirty="0">
                <a:solidFill>
                  <a:srgbClr val="231F20"/>
                </a:solidFill>
                <a:latin typeface="Montserrat"/>
                <a:cs typeface="Montserrat"/>
              </a:rPr>
              <a:t> </a:t>
            </a:r>
            <a:r>
              <a:rPr sz="1200" dirty="0">
                <a:solidFill>
                  <a:srgbClr val="231F20"/>
                </a:solidFill>
                <a:latin typeface="Montserrat"/>
                <a:cs typeface="Montserrat"/>
              </a:rPr>
              <a:t>writing,</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ability</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express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support</a:t>
            </a:r>
            <a:r>
              <a:rPr sz="1200" spc="-25" dirty="0">
                <a:solidFill>
                  <a:srgbClr val="231F20"/>
                </a:solidFill>
                <a:latin typeface="Montserrat"/>
                <a:cs typeface="Montserrat"/>
              </a:rPr>
              <a:t> </a:t>
            </a:r>
            <a:r>
              <a:rPr sz="1200" spc="-10" dirty="0">
                <a:solidFill>
                  <a:srgbClr val="231F20"/>
                </a:solidFill>
                <a:latin typeface="Montserrat"/>
                <a:cs typeface="Montserrat"/>
              </a:rPr>
              <a:t>critical </a:t>
            </a:r>
            <a:r>
              <a:rPr sz="1200" dirty="0">
                <a:solidFill>
                  <a:srgbClr val="231F20"/>
                </a:solidFill>
                <a:latin typeface="Montserrat"/>
                <a:cs typeface="Montserrat"/>
              </a:rPr>
              <a:t>opinions,</a:t>
            </a:r>
            <a:r>
              <a:rPr sz="1200" spc="-25" dirty="0">
                <a:solidFill>
                  <a:srgbClr val="231F20"/>
                </a:solidFill>
                <a:latin typeface="Montserrat"/>
                <a:cs typeface="Montserrat"/>
              </a:rPr>
              <a:t> </a:t>
            </a:r>
            <a:r>
              <a:rPr sz="1200" dirty="0">
                <a:solidFill>
                  <a:srgbClr val="231F20"/>
                </a:solidFill>
                <a:latin typeface="Montserrat"/>
                <a:cs typeface="Montserrat"/>
              </a:rPr>
              <a:t>is</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aspect</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course.</a:t>
            </a:r>
            <a:endParaRPr sz="1200" dirty="0">
              <a:latin typeface="Montserrat"/>
              <a:cs typeface="Montserrat"/>
            </a:endParaRPr>
          </a:p>
          <a:p>
            <a:pPr>
              <a:lnSpc>
                <a:spcPct val="100000"/>
              </a:lnSpc>
              <a:spcBef>
                <a:spcPts val="290"/>
              </a:spcBef>
            </a:pPr>
            <a:endParaRPr sz="1200" dirty="0">
              <a:latin typeface="Montserrat"/>
              <a:cs typeface="Montserrat"/>
            </a:endParaRPr>
          </a:p>
          <a:p>
            <a:pPr marL="12700" marR="5080" algn="just">
              <a:lnSpc>
                <a:spcPct val="121500"/>
              </a:lnSpc>
            </a:pPr>
            <a:r>
              <a:rPr sz="1200" dirty="0">
                <a:solidFill>
                  <a:srgbClr val="231F20"/>
                </a:solidFill>
                <a:latin typeface="Montserrat"/>
                <a:cs typeface="Montserrat"/>
              </a:rPr>
              <a:t>Students</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30" dirty="0">
                <a:solidFill>
                  <a:srgbClr val="231F20"/>
                </a:solidFill>
                <a:latin typeface="Montserrat"/>
                <a:cs typeface="Montserrat"/>
              </a:rPr>
              <a:t> </a:t>
            </a:r>
            <a:r>
              <a:rPr sz="1200" dirty="0">
                <a:solidFill>
                  <a:srgbClr val="231F20"/>
                </a:solidFill>
                <a:latin typeface="Montserrat"/>
                <a:cs typeface="Montserrat"/>
              </a:rPr>
              <a:t>expected</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English</a:t>
            </a:r>
            <a:r>
              <a:rPr sz="1200" spc="-30" dirty="0">
                <a:solidFill>
                  <a:srgbClr val="231F20"/>
                </a:solidFill>
                <a:latin typeface="Montserrat"/>
                <a:cs typeface="Montserrat"/>
              </a:rPr>
              <a:t> </a:t>
            </a:r>
            <a:r>
              <a:rPr sz="1200" dirty="0">
                <a:solidFill>
                  <a:srgbClr val="231F20"/>
                </a:solidFill>
                <a:latin typeface="Montserrat"/>
                <a:cs typeface="Montserrat"/>
              </a:rPr>
              <a:t>canon</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spc="-10" dirty="0">
                <a:solidFill>
                  <a:srgbClr val="231F20"/>
                </a:solidFill>
                <a:latin typeface="Montserrat"/>
                <a:cs typeface="Montserrat"/>
              </a:rPr>
              <a:t>Shakespeare, </a:t>
            </a:r>
            <a:r>
              <a:rPr sz="1200" dirty="0">
                <a:solidFill>
                  <a:srgbClr val="231F20"/>
                </a:solidFill>
                <a:latin typeface="Montserrat"/>
                <a:cs typeface="Montserrat"/>
              </a:rPr>
              <a:t>poetry</a:t>
            </a:r>
            <a:r>
              <a:rPr sz="1200" spc="-10" dirty="0">
                <a:solidFill>
                  <a:srgbClr val="231F20"/>
                </a:solidFill>
                <a:latin typeface="Montserrat"/>
                <a:cs typeface="Montserrat"/>
              </a:rPr>
              <a:t> </a:t>
            </a:r>
            <a:r>
              <a:rPr sz="1200" dirty="0">
                <a:solidFill>
                  <a:srgbClr val="231F20"/>
                </a:solidFill>
                <a:latin typeface="Montserrat"/>
                <a:cs typeface="Montserrat"/>
              </a:rPr>
              <a:t>by</a:t>
            </a:r>
            <a:r>
              <a:rPr sz="1200" spc="-10" dirty="0">
                <a:solidFill>
                  <a:srgbClr val="231F20"/>
                </a:solidFill>
                <a:latin typeface="Montserrat"/>
                <a:cs typeface="Montserrat"/>
              </a:rPr>
              <a:t> </a:t>
            </a:r>
            <a:r>
              <a:rPr sz="1200" dirty="0">
                <a:solidFill>
                  <a:srgbClr val="231F20"/>
                </a:solidFill>
                <a:latin typeface="Montserrat"/>
                <a:cs typeface="Montserrat"/>
              </a:rPr>
              <a:t>a</a:t>
            </a:r>
            <a:r>
              <a:rPr sz="1200" spc="-10" dirty="0">
                <a:solidFill>
                  <a:srgbClr val="231F20"/>
                </a:solidFill>
                <a:latin typeface="Montserrat"/>
                <a:cs typeface="Montserrat"/>
              </a:rPr>
              <a:t> </a:t>
            </a:r>
            <a:r>
              <a:rPr sz="1200" dirty="0">
                <a:solidFill>
                  <a:srgbClr val="231F20"/>
                </a:solidFill>
                <a:latin typeface="Montserrat"/>
                <a:cs typeface="Montserrat"/>
              </a:rPr>
              <a:t>range</a:t>
            </a:r>
            <a:r>
              <a:rPr sz="1200" spc="-10" dirty="0">
                <a:solidFill>
                  <a:srgbClr val="231F20"/>
                </a:solidFill>
                <a:latin typeface="Montserrat"/>
                <a:cs typeface="Montserrat"/>
              </a:rPr>
              <a:t> </a:t>
            </a:r>
            <a:r>
              <a:rPr sz="1200" dirty="0">
                <a:solidFill>
                  <a:srgbClr val="231F20"/>
                </a:solidFill>
                <a:latin typeface="Montserrat"/>
                <a:cs typeface="Montserrat"/>
              </a:rPr>
              <a:t>of</a:t>
            </a:r>
            <a:r>
              <a:rPr sz="1200" spc="-10" dirty="0">
                <a:solidFill>
                  <a:srgbClr val="231F20"/>
                </a:solidFill>
                <a:latin typeface="Montserrat"/>
                <a:cs typeface="Montserrat"/>
              </a:rPr>
              <a:t> </a:t>
            </a:r>
            <a:r>
              <a:rPr sz="1200" dirty="0">
                <a:solidFill>
                  <a:srgbClr val="231F20"/>
                </a:solidFill>
                <a:latin typeface="Montserrat"/>
                <a:cs typeface="Montserrat"/>
              </a:rPr>
              <a:t>writers</a:t>
            </a:r>
            <a:r>
              <a:rPr sz="1200" spc="-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literature </a:t>
            </a:r>
            <a:r>
              <a:rPr sz="1200" dirty="0">
                <a:solidFill>
                  <a:srgbClr val="231F20"/>
                </a:solidFill>
                <a:latin typeface="Montserrat"/>
                <a:cs typeface="Montserrat"/>
              </a:rPr>
              <a:t>from</a:t>
            </a:r>
            <a:r>
              <a:rPr sz="1200" spc="-10" dirty="0">
                <a:solidFill>
                  <a:srgbClr val="231F20"/>
                </a:solidFill>
                <a:latin typeface="Montserrat"/>
                <a:cs typeface="Montserrat"/>
              </a:rPr>
              <a:t> </a:t>
            </a:r>
            <a:r>
              <a:rPr sz="1200" dirty="0">
                <a:solidFill>
                  <a:srgbClr val="231F20"/>
                </a:solidFill>
                <a:latin typeface="Montserrat"/>
                <a:cs typeface="Montserrat"/>
              </a:rPr>
              <a:t>both</a:t>
            </a:r>
            <a:r>
              <a:rPr sz="1200" spc="-10" dirty="0">
                <a:solidFill>
                  <a:srgbClr val="231F20"/>
                </a:solidFill>
                <a:latin typeface="Montserrat"/>
                <a:cs typeface="Montserrat"/>
              </a:rPr>
              <a:t> </a:t>
            </a:r>
            <a:r>
              <a:rPr sz="1200" dirty="0">
                <a:solidFill>
                  <a:srgbClr val="231F20"/>
                </a:solidFill>
                <a:latin typeface="Montserrat"/>
                <a:cs typeface="Montserrat"/>
              </a:rPr>
              <a:t>the</a:t>
            </a:r>
            <a:r>
              <a:rPr sz="1200" spc="-5" dirty="0">
                <a:solidFill>
                  <a:srgbClr val="231F20"/>
                </a:solidFill>
                <a:latin typeface="Montserrat"/>
                <a:cs typeface="Montserrat"/>
              </a:rPr>
              <a:t> </a:t>
            </a:r>
            <a:r>
              <a:rPr sz="1200" dirty="0">
                <a:solidFill>
                  <a:srgbClr val="231F20"/>
                </a:solidFill>
                <a:latin typeface="Montserrat"/>
                <a:cs typeface="Montserrat"/>
              </a:rPr>
              <a:t>19th</a:t>
            </a:r>
            <a:r>
              <a:rPr sz="1200" spc="-10" dirty="0">
                <a:solidFill>
                  <a:srgbClr val="231F20"/>
                </a:solidFill>
                <a:latin typeface="Montserrat"/>
                <a:cs typeface="Montserrat"/>
              </a:rPr>
              <a:t> </a:t>
            </a:r>
            <a:r>
              <a:rPr sz="1200" dirty="0">
                <a:solidFill>
                  <a:srgbClr val="231F20"/>
                </a:solidFill>
                <a:latin typeface="Montserrat"/>
                <a:cs typeface="Montserrat"/>
              </a:rPr>
              <a:t>century</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modern</a:t>
            </a:r>
            <a:r>
              <a:rPr sz="1200" spc="-10" dirty="0">
                <a:solidFill>
                  <a:srgbClr val="231F20"/>
                </a:solidFill>
                <a:latin typeface="Montserrat"/>
                <a:cs typeface="Montserrat"/>
              </a:rPr>
              <a:t> ages. </a:t>
            </a:r>
            <a:r>
              <a:rPr sz="1200" dirty="0">
                <a:solidFill>
                  <a:srgbClr val="231F20"/>
                </a:solidFill>
                <a:latin typeface="Montserrat"/>
                <a:cs typeface="Montserrat"/>
              </a:rPr>
              <a:t>At</a:t>
            </a:r>
            <a:r>
              <a:rPr sz="1200" spc="-45" dirty="0">
                <a:solidFill>
                  <a:srgbClr val="231F20"/>
                </a:solidFill>
                <a:latin typeface="Montserrat"/>
                <a:cs typeface="Montserrat"/>
              </a:rPr>
              <a:t> </a:t>
            </a:r>
            <a:r>
              <a:rPr sz="1200" dirty="0">
                <a:solidFill>
                  <a:srgbClr val="231F20"/>
                </a:solidFill>
                <a:latin typeface="Montserrat"/>
                <a:cs typeface="Montserrat"/>
              </a:rPr>
              <a:t>Sandwell</a:t>
            </a:r>
            <a:r>
              <a:rPr sz="1200" spc="-40" dirty="0">
                <a:solidFill>
                  <a:srgbClr val="231F20"/>
                </a:solidFill>
                <a:latin typeface="Montserrat"/>
                <a:cs typeface="Montserrat"/>
              </a:rPr>
              <a:t> </a:t>
            </a:r>
            <a:r>
              <a:rPr sz="1200" spc="-10" dirty="0">
                <a:solidFill>
                  <a:srgbClr val="231F20"/>
                </a:solidFill>
                <a:latin typeface="Montserrat"/>
                <a:cs typeface="Montserrat"/>
              </a:rPr>
              <a:t>Academy,</a:t>
            </a:r>
            <a:r>
              <a:rPr sz="1200" spc="-40" dirty="0">
                <a:solidFill>
                  <a:srgbClr val="231F20"/>
                </a:solidFill>
                <a:latin typeface="Montserrat"/>
                <a:cs typeface="Montserrat"/>
              </a:rPr>
              <a:t> </a:t>
            </a:r>
            <a:r>
              <a:rPr sz="1200" dirty="0">
                <a:solidFill>
                  <a:srgbClr val="231F20"/>
                </a:solidFill>
                <a:latin typeface="Montserrat"/>
                <a:cs typeface="Montserrat"/>
              </a:rPr>
              <a:t>we</a:t>
            </a:r>
            <a:r>
              <a:rPr sz="1200" spc="-45" dirty="0">
                <a:solidFill>
                  <a:srgbClr val="231F20"/>
                </a:solidFill>
                <a:latin typeface="Montserrat"/>
                <a:cs typeface="Montserrat"/>
              </a:rPr>
              <a:t> </a:t>
            </a:r>
            <a:r>
              <a:rPr sz="1200" dirty="0">
                <a:solidFill>
                  <a:srgbClr val="231F20"/>
                </a:solidFill>
                <a:latin typeface="Montserrat"/>
                <a:cs typeface="Montserrat"/>
              </a:rPr>
              <a:t>presently</a:t>
            </a:r>
            <a:r>
              <a:rPr sz="1200" spc="-40" dirty="0">
                <a:solidFill>
                  <a:srgbClr val="231F20"/>
                </a:solidFill>
                <a:latin typeface="Montserrat"/>
                <a:cs typeface="Montserrat"/>
              </a:rPr>
              <a:t> </a:t>
            </a:r>
            <a:r>
              <a:rPr sz="1200" spc="-10" dirty="0">
                <a:solidFill>
                  <a:srgbClr val="231F20"/>
                </a:solidFill>
                <a:latin typeface="Montserrat"/>
                <a:cs typeface="Montserrat"/>
              </a:rPr>
              <a:t>study:</a:t>
            </a:r>
            <a:endParaRPr sz="1200" dirty="0">
              <a:latin typeface="Montserrat"/>
              <a:cs typeface="Montserrat"/>
            </a:endParaRP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Shakespeare: Macbeth</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19</a:t>
            </a:r>
            <a:r>
              <a:rPr lang="en-GB" sz="1200" spc="-10" baseline="30000" dirty="0">
                <a:solidFill>
                  <a:srgbClr val="231F20"/>
                </a:solidFill>
                <a:latin typeface="Montserrat"/>
                <a:cs typeface="Montserrat"/>
              </a:rPr>
              <a:t>th</a:t>
            </a:r>
            <a:r>
              <a:rPr lang="en-GB" sz="1200" spc="-10" dirty="0">
                <a:solidFill>
                  <a:srgbClr val="231F20"/>
                </a:solidFill>
                <a:latin typeface="Montserrat"/>
                <a:cs typeface="Montserrat"/>
              </a:rPr>
              <a:t> Century Novel: A Christmas Carol or Strange case of Dr Jekyll and Mr Hyde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Modern Text: An Inspector Calls or Animal Farm (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Poetry: Conflict Poetry Anthology and Unseen Poetry</a:t>
            </a:r>
            <a:endParaRPr sz="1200" dirty="0">
              <a:latin typeface="Montserrat"/>
              <a:cs typeface="Montserrat"/>
            </a:endParaRPr>
          </a:p>
          <a:p>
            <a:pPr>
              <a:lnSpc>
                <a:spcPct val="100000"/>
              </a:lnSpc>
              <a:spcBef>
                <a:spcPts val="285"/>
              </a:spcBef>
            </a:pPr>
            <a:endParaRPr sz="1200" dirty="0">
              <a:latin typeface="Montserrat"/>
              <a:cs typeface="Montserrat"/>
            </a:endParaRPr>
          </a:p>
          <a:p>
            <a:pPr marL="12700" marR="147320">
              <a:lnSpc>
                <a:spcPct val="121500"/>
              </a:lnSpc>
            </a:pPr>
            <a:r>
              <a:rPr sz="1200" dirty="0">
                <a:solidFill>
                  <a:srgbClr val="231F20"/>
                </a:solidFill>
                <a:latin typeface="Montserrat"/>
                <a:cs typeface="Montserrat"/>
              </a:rPr>
              <a:t>These</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35"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been</a:t>
            </a:r>
            <a:r>
              <a:rPr sz="1200" spc="-35" dirty="0">
                <a:solidFill>
                  <a:srgbClr val="231F20"/>
                </a:solidFill>
                <a:latin typeface="Montserrat"/>
                <a:cs typeface="Montserrat"/>
              </a:rPr>
              <a:t> </a:t>
            </a:r>
            <a:r>
              <a:rPr sz="1200" dirty="0">
                <a:solidFill>
                  <a:srgbClr val="231F20"/>
                </a:solidFill>
                <a:latin typeface="Montserrat"/>
                <a:cs typeface="Montserrat"/>
              </a:rPr>
              <a:t>chosen</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expand</a:t>
            </a:r>
            <a:r>
              <a:rPr sz="1200" spc="-35" dirty="0">
                <a:solidFill>
                  <a:srgbClr val="231F20"/>
                </a:solidFill>
                <a:latin typeface="Montserrat"/>
                <a:cs typeface="Montserrat"/>
              </a:rPr>
              <a:t> </a:t>
            </a:r>
            <a:r>
              <a:rPr sz="1200" dirty="0">
                <a:solidFill>
                  <a:srgbClr val="231F20"/>
                </a:solidFill>
                <a:latin typeface="Montserrat"/>
                <a:cs typeface="Montserrat"/>
              </a:rPr>
              <a:t>upon</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exploration</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spc="-10" dirty="0">
                <a:solidFill>
                  <a:srgbClr val="231F20"/>
                </a:solidFill>
                <a:latin typeface="Montserrat"/>
                <a:cs typeface="Montserrat"/>
              </a:rPr>
              <a:t>ideas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identity,</a:t>
            </a:r>
            <a:r>
              <a:rPr sz="1200" spc="-20" dirty="0">
                <a:solidFill>
                  <a:srgbClr val="231F20"/>
                </a:solidFill>
                <a:latin typeface="Montserrat"/>
                <a:cs typeface="Montserrat"/>
              </a:rPr>
              <a:t> </a:t>
            </a:r>
            <a:r>
              <a:rPr sz="1200" spc="-10" dirty="0">
                <a:solidFill>
                  <a:srgbClr val="231F20"/>
                </a:solidFill>
                <a:latin typeface="Montserrat"/>
                <a:cs typeface="Montserrat"/>
              </a:rPr>
              <a:t>morality,</a:t>
            </a:r>
            <a:r>
              <a:rPr sz="1200" spc="-20" dirty="0">
                <a:solidFill>
                  <a:srgbClr val="231F20"/>
                </a:solidFill>
                <a:latin typeface="Montserrat"/>
                <a:cs typeface="Montserrat"/>
              </a:rPr>
              <a:t> </a:t>
            </a:r>
            <a:r>
              <a:rPr sz="1200" dirty="0">
                <a:solidFill>
                  <a:srgbClr val="231F20"/>
                </a:solidFill>
                <a:latin typeface="Montserrat"/>
                <a:cs typeface="Montserrat"/>
              </a:rPr>
              <a:t>guilt,</a:t>
            </a:r>
            <a:r>
              <a:rPr sz="1200" spc="-20" dirty="0">
                <a:solidFill>
                  <a:srgbClr val="231F20"/>
                </a:solidFill>
                <a:latin typeface="Montserrat"/>
                <a:cs typeface="Montserrat"/>
              </a:rPr>
              <a:t> </a:t>
            </a:r>
            <a:r>
              <a:rPr sz="1200" spc="-10" dirty="0">
                <a:solidFill>
                  <a:srgbClr val="231F20"/>
                </a:solidFill>
                <a:latin typeface="Montserrat"/>
                <a:cs typeface="Montserrat"/>
              </a:rPr>
              <a:t>family,</a:t>
            </a:r>
            <a:r>
              <a:rPr sz="1200" spc="-25" dirty="0">
                <a:solidFill>
                  <a:srgbClr val="231F20"/>
                </a:solidFill>
                <a:latin typeface="Montserrat"/>
                <a:cs typeface="Montserrat"/>
              </a:rPr>
              <a:t> </a:t>
            </a:r>
            <a:r>
              <a:rPr sz="1200" dirty="0">
                <a:solidFill>
                  <a:srgbClr val="231F20"/>
                </a:solidFill>
                <a:latin typeface="Montserrat"/>
                <a:cs typeface="Montserrat"/>
              </a:rPr>
              <a:t>honour</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conflict</a:t>
            </a:r>
            <a:r>
              <a:rPr sz="1200" spc="-20"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spc="-10" dirty="0">
                <a:solidFill>
                  <a:srgbClr val="231F20"/>
                </a:solidFill>
                <a:latin typeface="Montserrat"/>
                <a:cs typeface="Montserrat"/>
              </a:rPr>
              <a:t>However,</a:t>
            </a:r>
            <a:r>
              <a:rPr sz="1200" spc="-25" dirty="0">
                <a:solidFill>
                  <a:srgbClr val="231F20"/>
                </a:solidFill>
                <a:latin typeface="Montserrat"/>
                <a:cs typeface="Montserrat"/>
              </a:rPr>
              <a:t> </a:t>
            </a:r>
            <a:r>
              <a:rPr sz="1200" dirty="0">
                <a:solidFill>
                  <a:srgbClr val="231F20"/>
                </a:solidFill>
                <a:latin typeface="Montserrat"/>
                <a:cs typeface="Montserrat"/>
              </a:rPr>
              <a:t>they</a:t>
            </a:r>
            <a:r>
              <a:rPr sz="1200" spc="-20" dirty="0">
                <a:solidFill>
                  <a:srgbClr val="231F20"/>
                </a:solidFill>
                <a:latin typeface="Montserrat"/>
                <a:cs typeface="Montserrat"/>
              </a:rPr>
              <a:t> </a:t>
            </a:r>
            <a:r>
              <a:rPr sz="1200" spc="-25" dirty="0">
                <a:solidFill>
                  <a:srgbClr val="231F20"/>
                </a:solidFill>
                <a:latin typeface="Montserrat"/>
                <a:cs typeface="Montserrat"/>
              </a:rPr>
              <a:t>are </a:t>
            </a:r>
            <a:r>
              <a:rPr sz="1200" dirty="0">
                <a:solidFill>
                  <a:srgbClr val="231F20"/>
                </a:solidFill>
                <a:latin typeface="Montserrat"/>
                <a:cs typeface="Montserrat"/>
              </a:rPr>
              <a:t>subject</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change</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interests</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providing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rich,</a:t>
            </a:r>
            <a:r>
              <a:rPr sz="1200" spc="-30" dirty="0">
                <a:solidFill>
                  <a:srgbClr val="231F20"/>
                </a:solidFill>
                <a:latin typeface="Montserrat"/>
                <a:cs typeface="Montserrat"/>
              </a:rPr>
              <a:t> </a:t>
            </a:r>
            <a:r>
              <a:rPr sz="1200" dirty="0">
                <a:solidFill>
                  <a:srgbClr val="231F20"/>
                </a:solidFill>
                <a:latin typeface="Montserrat"/>
                <a:cs typeface="Montserrat"/>
              </a:rPr>
              <a:t>diverse</a:t>
            </a:r>
            <a:r>
              <a:rPr sz="1200" spc="-30" dirty="0">
                <a:solidFill>
                  <a:srgbClr val="231F20"/>
                </a:solidFill>
                <a:latin typeface="Montserrat"/>
                <a:cs typeface="Montserrat"/>
              </a:rPr>
              <a:t> </a:t>
            </a:r>
            <a:r>
              <a:rPr sz="1200" spc="-10" dirty="0">
                <a:solidFill>
                  <a:srgbClr val="231F20"/>
                </a:solidFill>
                <a:latin typeface="Montserrat"/>
                <a:cs typeface="Montserrat"/>
              </a:rPr>
              <a:t>curriculum.</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Assessment(s)</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Paper</a:t>
            </a:r>
            <a:r>
              <a:rPr sz="1200" b="1" spc="-5" dirty="0">
                <a:solidFill>
                  <a:srgbClr val="231F20"/>
                </a:solidFill>
                <a:latin typeface="Montserrat"/>
                <a:cs typeface="Montserrat"/>
              </a:rPr>
              <a:t> </a:t>
            </a:r>
            <a:r>
              <a:rPr sz="1200" b="1" dirty="0">
                <a:solidFill>
                  <a:srgbClr val="231F20"/>
                </a:solidFill>
                <a:latin typeface="Montserrat"/>
                <a:cs typeface="Montserrat"/>
              </a:rPr>
              <a:t>1:</a:t>
            </a:r>
            <a:r>
              <a:rPr sz="1200" b="1" spc="-5" dirty="0">
                <a:solidFill>
                  <a:srgbClr val="231F20"/>
                </a:solidFill>
                <a:latin typeface="Montserrat"/>
                <a:cs typeface="Montserrat"/>
              </a:rPr>
              <a:t> </a:t>
            </a:r>
            <a:r>
              <a:rPr sz="1200" spc="-10" dirty="0">
                <a:solidFill>
                  <a:srgbClr val="231F20"/>
                </a:solidFill>
                <a:latin typeface="Montserrat"/>
                <a:cs typeface="Montserrat"/>
              </a:rPr>
              <a:t>Shakespeare</a:t>
            </a:r>
            <a:r>
              <a:rPr sz="1200" spc="-5" dirty="0">
                <a:solidFill>
                  <a:srgbClr val="231F20"/>
                </a:solidFill>
                <a:latin typeface="Montserrat"/>
                <a:cs typeface="Montserrat"/>
              </a:rPr>
              <a:t> </a:t>
            </a:r>
            <a:r>
              <a:rPr sz="1200" dirty="0">
                <a:solidFill>
                  <a:srgbClr val="231F20"/>
                </a:solidFill>
                <a:latin typeface="Montserrat"/>
                <a:cs typeface="Montserrat"/>
              </a:rPr>
              <a:t>and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5"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50" dirty="0">
                <a:solidFill>
                  <a:srgbClr val="231F20"/>
                </a:solidFill>
                <a:latin typeface="Montserrat"/>
                <a:cs typeface="Montserrat"/>
              </a:rPr>
              <a:t> </a:t>
            </a:r>
            <a:r>
              <a:rPr sz="1200" spc="-10" dirty="0">
                <a:solidFill>
                  <a:srgbClr val="231F20"/>
                </a:solidFill>
                <a:latin typeface="Montserrat"/>
                <a:cs typeface="Montserrat"/>
              </a:rPr>
              <a:t>Shakespeare</a:t>
            </a:r>
            <a:r>
              <a:rPr sz="1200" spc="-20" dirty="0">
                <a:solidFill>
                  <a:srgbClr val="231F20"/>
                </a:solidFill>
                <a:latin typeface="Montserrat"/>
                <a:cs typeface="Montserrat"/>
              </a:rPr>
              <a:t> </a:t>
            </a:r>
            <a:r>
              <a:rPr sz="1200" dirty="0">
                <a:solidFill>
                  <a:srgbClr val="231F20"/>
                </a:solidFill>
                <a:latin typeface="Montserrat"/>
                <a:cs typeface="Montserrat"/>
              </a:rPr>
              <a:t>play</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tragedy</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5" dirty="0">
                <a:solidFill>
                  <a:srgbClr val="231F20"/>
                </a:solidFill>
                <a:latin typeface="Montserrat"/>
                <a:cs typeface="Montserrat"/>
              </a:rPr>
              <a:t> </a:t>
            </a:r>
            <a:r>
              <a:rPr sz="1200" spc="-10" dirty="0">
                <a:solidFill>
                  <a:srgbClr val="231F20"/>
                </a:solidFill>
                <a:latin typeface="Montserrat"/>
                <a:cs typeface="Montserrat"/>
              </a:rPr>
              <a:t>comedy)</a:t>
            </a:r>
            <a:endParaRPr sz="1200" dirty="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15" dirty="0">
                <a:solidFill>
                  <a:srgbClr val="231F20"/>
                </a:solidFill>
                <a:latin typeface="Montserrat"/>
                <a:cs typeface="Montserrat"/>
              </a:rPr>
              <a:t>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15" dirty="0">
                <a:solidFill>
                  <a:srgbClr val="231F20"/>
                </a:solidFill>
                <a:latin typeface="Montserrat"/>
                <a:cs typeface="Montserrat"/>
              </a:rPr>
              <a:t> </a:t>
            </a:r>
            <a:r>
              <a:rPr sz="1200" dirty="0">
                <a:solidFill>
                  <a:srgbClr val="231F20"/>
                </a:solidFill>
                <a:latin typeface="Montserrat"/>
                <a:cs typeface="Montserrat"/>
              </a:rPr>
              <a:t>British</a:t>
            </a:r>
            <a:r>
              <a:rPr sz="1200" spc="-15" dirty="0">
                <a:solidFill>
                  <a:srgbClr val="231F20"/>
                </a:solidFill>
                <a:latin typeface="Montserrat"/>
                <a:cs typeface="Montserrat"/>
              </a:rPr>
              <a:t> </a:t>
            </a:r>
            <a:r>
              <a:rPr sz="1200" dirty="0">
                <a:solidFill>
                  <a:srgbClr val="231F20"/>
                </a:solidFill>
                <a:latin typeface="Montserrat"/>
                <a:cs typeface="Montserrat"/>
              </a:rPr>
              <a:t>play</a:t>
            </a:r>
            <a:r>
              <a:rPr sz="1200" spc="-10" dirty="0">
                <a:solidFill>
                  <a:srgbClr val="231F20"/>
                </a:solidFill>
                <a:latin typeface="Montserrat"/>
                <a:cs typeface="Montserrat"/>
              </a:rPr>
              <a:t> </a:t>
            </a:r>
            <a:r>
              <a:rPr sz="1200" dirty="0">
                <a:solidFill>
                  <a:srgbClr val="231F20"/>
                </a:solidFill>
                <a:latin typeface="Montserrat"/>
                <a:cs typeface="Montserrat"/>
              </a:rPr>
              <a:t>or</a:t>
            </a:r>
            <a:r>
              <a:rPr sz="1200" spc="-15" dirty="0">
                <a:solidFill>
                  <a:srgbClr val="231F20"/>
                </a:solidFill>
                <a:latin typeface="Montserrat"/>
                <a:cs typeface="Montserrat"/>
              </a:rPr>
              <a:t> </a:t>
            </a:r>
            <a:r>
              <a:rPr sz="1200" spc="-20" dirty="0">
                <a:solidFill>
                  <a:srgbClr val="231F20"/>
                </a:solidFill>
                <a:latin typeface="Montserrat"/>
                <a:cs typeface="Montserrat"/>
              </a:rPr>
              <a:t>novel</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Paper</a:t>
            </a:r>
            <a:r>
              <a:rPr sz="1200" b="1" spc="-25" dirty="0">
                <a:solidFill>
                  <a:srgbClr val="231F20"/>
                </a:solidFill>
                <a:latin typeface="Montserrat"/>
                <a:cs typeface="Montserrat"/>
              </a:rPr>
              <a:t> </a:t>
            </a:r>
            <a:r>
              <a:rPr sz="1200" b="1" dirty="0">
                <a:solidFill>
                  <a:srgbClr val="231F20"/>
                </a:solidFill>
                <a:latin typeface="Montserrat"/>
                <a:cs typeface="Montserrat"/>
              </a:rPr>
              <a:t>2:</a:t>
            </a:r>
            <a:r>
              <a:rPr sz="1200" b="1" spc="-50" dirty="0">
                <a:solidFill>
                  <a:srgbClr val="231F20"/>
                </a:solidFill>
                <a:latin typeface="Montserrat"/>
                <a:cs typeface="Montserrat"/>
              </a:rPr>
              <a:t> </a:t>
            </a:r>
            <a:r>
              <a:rPr sz="1200" dirty="0">
                <a:solidFill>
                  <a:srgbClr val="231F20"/>
                </a:solidFill>
                <a:latin typeface="Montserrat"/>
                <a:cs typeface="Montserrat"/>
              </a:rPr>
              <a:t>19th-century</a:t>
            </a:r>
            <a:r>
              <a:rPr sz="1200" spc="-20" dirty="0">
                <a:solidFill>
                  <a:srgbClr val="231F20"/>
                </a:solidFill>
                <a:latin typeface="Montserrat"/>
                <a:cs typeface="Montserrat"/>
              </a:rPr>
              <a:t> </a:t>
            </a:r>
            <a:r>
              <a:rPr sz="1200" dirty="0">
                <a:solidFill>
                  <a:srgbClr val="231F20"/>
                </a:solidFill>
                <a:latin typeface="Montserrat"/>
                <a:cs typeface="Montserrat"/>
              </a:rPr>
              <a:t>Novel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20" dirty="0">
                <a:solidFill>
                  <a:srgbClr val="231F20"/>
                </a:solidFill>
                <a:latin typeface="Montserrat"/>
                <a:cs typeface="Montserrat"/>
              </a:rPr>
              <a:t> </a:t>
            </a:r>
            <a:r>
              <a:rPr sz="1200" dirty="0">
                <a:solidFill>
                  <a:srgbClr val="231F20"/>
                </a:solidFill>
                <a:latin typeface="Montserrat"/>
                <a:cs typeface="Montserrat"/>
              </a:rPr>
              <a:t>since</a:t>
            </a:r>
            <a:r>
              <a:rPr sz="1200" spc="-20" dirty="0">
                <a:solidFill>
                  <a:srgbClr val="231F20"/>
                </a:solidFill>
                <a:latin typeface="Montserrat"/>
                <a:cs typeface="Montserrat"/>
              </a:rPr>
              <a:t> 1789</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30"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19th-century</a:t>
            </a:r>
            <a:r>
              <a:rPr sz="1200" spc="-25" dirty="0">
                <a:solidFill>
                  <a:srgbClr val="231F20"/>
                </a:solidFill>
                <a:latin typeface="Montserrat"/>
                <a:cs typeface="Montserrat"/>
              </a:rPr>
              <a:t> </a:t>
            </a:r>
            <a:r>
              <a:rPr sz="1200" dirty="0">
                <a:solidFill>
                  <a:srgbClr val="231F20"/>
                </a:solidFill>
                <a:latin typeface="Montserrat"/>
                <a:cs typeface="Montserrat"/>
              </a:rPr>
              <a:t>novel</a:t>
            </a:r>
            <a:r>
              <a:rPr sz="1200" spc="-30" dirty="0">
                <a:solidFill>
                  <a:srgbClr val="231F20"/>
                </a:solidFill>
                <a:latin typeface="Montserrat"/>
                <a:cs typeface="Montserrat"/>
              </a:rPr>
              <a:t> </a:t>
            </a:r>
            <a:r>
              <a:rPr sz="1200" dirty="0">
                <a:solidFill>
                  <a:srgbClr val="231F20"/>
                </a:solidFill>
                <a:latin typeface="Montserrat"/>
                <a:cs typeface="Montserrat"/>
              </a:rPr>
              <a:t>(e.g.,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classic</a:t>
            </a:r>
            <a:r>
              <a:rPr sz="1200" spc="-25" dirty="0">
                <a:solidFill>
                  <a:srgbClr val="231F20"/>
                </a:solidFill>
                <a:latin typeface="Montserrat"/>
                <a:cs typeface="Montserrat"/>
              </a:rPr>
              <a:t> </a:t>
            </a:r>
            <a:r>
              <a:rPr sz="1200" spc="-10" dirty="0">
                <a:solidFill>
                  <a:srgbClr val="231F20"/>
                </a:solidFill>
                <a:latin typeface="Montserrat"/>
                <a:cs typeface="Montserrat"/>
              </a:rPr>
              <a:t>novel)</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dirty="0">
                <a:solidFill>
                  <a:srgbClr val="231F20"/>
                </a:solidFill>
                <a:latin typeface="Montserrat"/>
                <a:cs typeface="Montserrat"/>
              </a:rPr>
              <a:t>Poetry</a:t>
            </a:r>
            <a:r>
              <a:rPr sz="1200" spc="-15" dirty="0">
                <a:solidFill>
                  <a:srgbClr val="231F20"/>
                </a:solidFill>
                <a:latin typeface="Montserrat"/>
                <a:cs typeface="Montserrat"/>
              </a:rPr>
              <a:t> </a:t>
            </a:r>
            <a:r>
              <a:rPr sz="1200" dirty="0">
                <a:solidFill>
                  <a:srgbClr val="231F20"/>
                </a:solidFill>
                <a:latin typeface="Montserrat"/>
                <a:cs typeface="Montserrat"/>
              </a:rPr>
              <a:t>anthology</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selection</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poems</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particular</a:t>
            </a:r>
            <a:r>
              <a:rPr sz="1200" spc="-15" dirty="0">
                <a:solidFill>
                  <a:srgbClr val="231F20"/>
                </a:solidFill>
                <a:latin typeface="Montserrat"/>
                <a:cs typeface="Montserrat"/>
              </a:rPr>
              <a:t> </a:t>
            </a:r>
            <a:r>
              <a:rPr sz="1200" spc="-10" dirty="0">
                <a:solidFill>
                  <a:srgbClr val="231F20"/>
                </a:solidFill>
                <a:latin typeface="Montserrat"/>
                <a:cs typeface="Montserrat"/>
              </a:rPr>
              <a:t>theme)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C:</a:t>
            </a:r>
            <a:r>
              <a:rPr sz="1200" b="1" spc="-30" dirty="0">
                <a:solidFill>
                  <a:srgbClr val="231F20"/>
                </a:solidFill>
                <a:latin typeface="Montserrat"/>
                <a:cs typeface="Montserrat"/>
              </a:rPr>
              <a:t> </a:t>
            </a:r>
            <a:r>
              <a:rPr sz="1200" dirty="0">
                <a:solidFill>
                  <a:srgbClr val="231F20"/>
                </a:solidFill>
                <a:latin typeface="Montserrat"/>
                <a:cs typeface="Montserrat"/>
              </a:rPr>
              <a:t>Unseen</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30" dirty="0">
                <a:solidFill>
                  <a:srgbClr val="231F20"/>
                </a:solidFill>
                <a:latin typeface="Montserrat"/>
                <a:cs typeface="Montserrat"/>
              </a:rPr>
              <a:t> </a:t>
            </a:r>
            <a:r>
              <a:rPr sz="1200" dirty="0">
                <a:solidFill>
                  <a:srgbClr val="231F20"/>
                </a:solidFill>
                <a:latin typeface="Montserrat"/>
                <a:cs typeface="Montserrat"/>
              </a:rPr>
              <a:t>(analysis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unseen</a:t>
            </a:r>
            <a:r>
              <a:rPr sz="1200" spc="-30" dirty="0">
                <a:solidFill>
                  <a:srgbClr val="231F20"/>
                </a:solidFill>
                <a:latin typeface="Montserrat"/>
                <a:cs typeface="Montserrat"/>
              </a:rPr>
              <a:t> </a:t>
            </a:r>
            <a:r>
              <a:rPr sz="1200" spc="-10" dirty="0">
                <a:solidFill>
                  <a:srgbClr val="231F20"/>
                </a:solidFill>
                <a:latin typeface="Montserrat"/>
                <a:cs typeface="Montserrat"/>
              </a:rPr>
              <a:t>poems)</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a:lnSpc>
                <a:spcPct val="100000"/>
              </a:lnSpc>
              <a:spcBef>
                <a:spcPts val="310"/>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p:txBody>
      </p:sp>
      <p:sp>
        <p:nvSpPr>
          <p:cNvPr id="4" name="object 4"/>
          <p:cNvSpPr txBox="1"/>
          <p:nvPr/>
        </p:nvSpPr>
        <p:spPr>
          <a:xfrm>
            <a:off x="329324" y="9167364"/>
            <a:ext cx="2052320" cy="970915"/>
          </a:xfrm>
          <a:prstGeom prst="rect">
            <a:avLst/>
          </a:prstGeom>
        </p:spPr>
        <p:txBody>
          <a:bodyPr vert="horz" wrap="square" lIns="0" tIns="27940" rIns="0" bIns="0" rtlCol="0">
            <a:spAutoFit/>
          </a:bodyPr>
          <a:lstStyle/>
          <a:p>
            <a:pPr marL="39370">
              <a:lnSpc>
                <a:spcPct val="100000"/>
              </a:lnSpc>
              <a:spcBef>
                <a:spcPts val="22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40665" indent="-227965">
              <a:lnSpc>
                <a:spcPct val="100000"/>
              </a:lnSpc>
              <a:spcBef>
                <a:spcPts val="120"/>
              </a:spcBef>
              <a:buChar char="•"/>
              <a:tabLst>
                <a:tab pos="240665" algn="l"/>
              </a:tabLst>
            </a:pPr>
            <a:r>
              <a:rPr sz="1200" spc="-10" dirty="0">
                <a:solidFill>
                  <a:srgbClr val="231F20"/>
                </a:solidFill>
                <a:latin typeface="Montserrat"/>
                <a:cs typeface="Montserrat"/>
              </a:rPr>
              <a:t>Education</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Librarian</a:t>
            </a:r>
            <a:r>
              <a:rPr sz="1200" spc="-4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Archiving</a:t>
            </a:r>
            <a:endParaRPr sz="1200">
              <a:latin typeface="Montserrat"/>
              <a:cs typeface="Montserrat"/>
            </a:endParaRPr>
          </a:p>
        </p:txBody>
      </p:sp>
      <p:sp>
        <p:nvSpPr>
          <p:cNvPr id="5" name="object 5"/>
          <p:cNvSpPr txBox="1"/>
          <p:nvPr/>
        </p:nvSpPr>
        <p:spPr>
          <a:xfrm>
            <a:off x="3843516" y="9381028"/>
            <a:ext cx="255651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Cultural</a:t>
            </a:r>
            <a:r>
              <a:rPr sz="1200" spc="-40" dirty="0">
                <a:solidFill>
                  <a:srgbClr val="231F20"/>
                </a:solidFill>
                <a:latin typeface="Montserrat"/>
                <a:cs typeface="Montserrat"/>
              </a:rPr>
              <a:t> </a:t>
            </a:r>
            <a:r>
              <a:rPr sz="1200" dirty="0">
                <a:solidFill>
                  <a:srgbClr val="231F20"/>
                </a:solidFill>
                <a:latin typeface="Montserrat"/>
                <a:cs typeface="Montserrat"/>
              </a:rPr>
              <a:t>Heritage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Tourism</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Law</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Legal</a:t>
            </a:r>
            <a:r>
              <a:rPr sz="1200" spc="-30" dirty="0">
                <a:solidFill>
                  <a:srgbClr val="231F20"/>
                </a:solidFill>
                <a:latin typeface="Montserrat"/>
                <a:cs typeface="Montserrat"/>
              </a:rPr>
              <a:t> </a:t>
            </a:r>
            <a:r>
              <a:rPr sz="1200" spc="-10" dirty="0">
                <a:solidFill>
                  <a:srgbClr val="231F20"/>
                </a:solidFill>
                <a:latin typeface="Montserrat"/>
                <a:cs typeface="Montserrat"/>
              </a:rPr>
              <a:t>Services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Advertising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Corporate Communications</a:t>
            </a:r>
            <a:endParaRPr sz="1200">
              <a:latin typeface="Montserrat"/>
              <a:cs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80590">
              <a:lnSpc>
                <a:spcPct val="100000"/>
              </a:lnSpc>
              <a:spcBef>
                <a:spcPts val="100"/>
              </a:spcBef>
            </a:pPr>
            <a:r>
              <a:rPr dirty="0"/>
              <a:t>GCSE</a:t>
            </a:r>
            <a:r>
              <a:rPr spc="-10" dirty="0"/>
              <a:t> Maths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44103"/>
            <a:ext cx="6732905" cy="6272037"/>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Higher Tier – </a:t>
            </a:r>
            <a:r>
              <a:rPr sz="1200" spc="-25" dirty="0">
                <a:solidFill>
                  <a:srgbClr val="231F20"/>
                </a:solidFill>
                <a:latin typeface="Montserrat"/>
                <a:cs typeface="Montserrat"/>
              </a:rPr>
              <a:t>OCR</a:t>
            </a:r>
            <a:endParaRPr lang="en-GB" sz="1200" spc="-25" dirty="0">
              <a:solidFill>
                <a:srgbClr val="231F20"/>
              </a:solidFill>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Foundation Tier - AQA</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Hughes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dirty="0">
              <a:latin typeface="Montserrat"/>
              <a:cs typeface="Montserrat"/>
            </a:endParaRPr>
          </a:p>
          <a:p>
            <a:pPr marL="12700" marR="97155">
              <a:lnSpc>
                <a:spcPct val="121500"/>
              </a:lnSpc>
            </a:pP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succeed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spc="-10" dirty="0">
                <a:solidFill>
                  <a:srgbClr val="231F20"/>
                </a:solidFill>
                <a:latin typeface="Montserrat"/>
                <a:cs typeface="Montserrat"/>
              </a:rPr>
              <a:t>Mathematics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0" dirty="0">
                <a:solidFill>
                  <a:srgbClr val="231F20"/>
                </a:solidFill>
                <a:latin typeface="Montserrat"/>
                <a:cs typeface="Montserrat"/>
              </a:rPr>
              <a:t>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secure</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knowledge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key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dirty="0">
                <a:solidFill>
                  <a:srgbClr val="231F20"/>
                </a:solidFill>
                <a:latin typeface="Montserrat"/>
                <a:cs typeface="Montserrat"/>
              </a:rPr>
              <a:t>topics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Number,</a:t>
            </a:r>
            <a:r>
              <a:rPr sz="1200" spc="-20" dirty="0">
                <a:solidFill>
                  <a:srgbClr val="231F20"/>
                </a:solidFill>
                <a:latin typeface="Montserrat"/>
                <a:cs typeface="Montserrat"/>
              </a:rPr>
              <a:t> </a:t>
            </a:r>
            <a:r>
              <a:rPr sz="1200" dirty="0">
                <a:solidFill>
                  <a:srgbClr val="231F20"/>
                </a:solidFill>
                <a:latin typeface="Montserrat"/>
                <a:cs typeface="Montserrat"/>
              </a:rPr>
              <a:t>Algebra,</a:t>
            </a:r>
            <a:r>
              <a:rPr sz="1200" spc="-20" dirty="0">
                <a:solidFill>
                  <a:srgbClr val="231F20"/>
                </a:solidFill>
                <a:latin typeface="Montserrat"/>
                <a:cs typeface="Montserrat"/>
              </a:rPr>
              <a:t> </a:t>
            </a:r>
            <a:r>
              <a:rPr sz="1200" dirty="0">
                <a:solidFill>
                  <a:srgbClr val="231F20"/>
                </a:solidFill>
                <a:latin typeface="Montserrat"/>
                <a:cs typeface="Montserrat"/>
              </a:rPr>
              <a:t>Shape</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Data.</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should</a:t>
            </a:r>
            <a:r>
              <a:rPr sz="1200" spc="-20"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confident</a:t>
            </a:r>
            <a:r>
              <a:rPr sz="1200" spc="-20" dirty="0">
                <a:solidFill>
                  <a:srgbClr val="231F20"/>
                </a:solidFill>
                <a:latin typeface="Montserrat"/>
                <a:cs typeface="Montserrat"/>
              </a:rPr>
              <a:t> with </a:t>
            </a:r>
            <a:r>
              <a:rPr sz="1200" dirty="0">
                <a:solidFill>
                  <a:srgbClr val="231F20"/>
                </a:solidFill>
                <a:latin typeface="Montserrat"/>
                <a:cs typeface="Montserrat"/>
              </a:rPr>
              <a:t>their</a:t>
            </a:r>
            <a:r>
              <a:rPr sz="1200" spc="-35" dirty="0">
                <a:solidFill>
                  <a:srgbClr val="231F20"/>
                </a:solidFill>
                <a:latin typeface="Montserrat"/>
                <a:cs typeface="Montserrat"/>
              </a:rPr>
              <a:t> </a:t>
            </a:r>
            <a:r>
              <a:rPr sz="1200" dirty="0">
                <a:solidFill>
                  <a:srgbClr val="231F20"/>
                </a:solidFill>
                <a:latin typeface="Montserrat"/>
                <a:cs typeface="Montserrat"/>
              </a:rPr>
              <a:t>Fluency</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some</a:t>
            </a:r>
            <a:r>
              <a:rPr sz="1200" spc="-35" dirty="0">
                <a:solidFill>
                  <a:srgbClr val="231F20"/>
                </a:solidFill>
                <a:latin typeface="Montserrat"/>
                <a:cs typeface="Montserrat"/>
              </a:rPr>
              <a:t> </a:t>
            </a:r>
            <a:r>
              <a:rPr sz="1200" dirty="0">
                <a:solidFill>
                  <a:srgbClr val="231F20"/>
                </a:solidFill>
                <a:latin typeface="Montserrat"/>
                <a:cs typeface="Montserrat"/>
              </a:rPr>
              <a:t>understanding</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Reasoning</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Problem</a:t>
            </a:r>
            <a:r>
              <a:rPr sz="1200" spc="-30" dirty="0">
                <a:solidFill>
                  <a:srgbClr val="231F20"/>
                </a:solidFill>
                <a:latin typeface="Montserrat"/>
                <a:cs typeface="Montserrat"/>
              </a:rPr>
              <a:t> </a:t>
            </a:r>
            <a:r>
              <a:rPr sz="1200" spc="-10" dirty="0">
                <a:solidFill>
                  <a:srgbClr val="231F20"/>
                </a:solidFill>
                <a:latin typeface="Montserrat"/>
                <a:cs typeface="Montserrat"/>
              </a:rPr>
              <a:t>solving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further</a:t>
            </a:r>
            <a:r>
              <a:rPr sz="1200" spc="-25" dirty="0">
                <a:solidFill>
                  <a:srgbClr val="231F20"/>
                </a:solidFill>
                <a:latin typeface="Montserrat"/>
                <a:cs typeface="Montserrat"/>
              </a:rPr>
              <a:t> </a:t>
            </a:r>
            <a:r>
              <a:rPr sz="1200" dirty="0">
                <a:solidFill>
                  <a:srgbClr val="231F20"/>
                </a:solidFill>
                <a:latin typeface="Montserrat"/>
                <a:cs typeface="Montserrat"/>
              </a:rPr>
              <a:t>developed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stage</a:t>
            </a:r>
            <a:r>
              <a:rPr sz="1200" spc="-25" dirty="0">
                <a:solidFill>
                  <a:srgbClr val="231F20"/>
                </a:solidFill>
                <a:latin typeface="Montserrat"/>
                <a:cs typeface="Montserrat"/>
              </a:rPr>
              <a:t> 4.</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dirty="0">
              <a:latin typeface="Montserrat"/>
              <a:cs typeface="Montserrat"/>
            </a:endParaRPr>
          </a:p>
          <a:p>
            <a:pPr marL="12700" marR="5080">
              <a:lnSpc>
                <a:spcPct val="121500"/>
              </a:lnSpc>
            </a:pPr>
            <a:r>
              <a:rPr sz="1200" dirty="0">
                <a:solidFill>
                  <a:srgbClr val="231F20"/>
                </a:solidFill>
                <a:latin typeface="Montserrat"/>
                <a:cs typeface="Montserrat"/>
              </a:rPr>
              <a:t>After</a:t>
            </a:r>
            <a:r>
              <a:rPr sz="1200" spc="-35" dirty="0">
                <a:solidFill>
                  <a:srgbClr val="231F20"/>
                </a:solidFill>
                <a:latin typeface="Montserrat"/>
                <a:cs typeface="Montserrat"/>
              </a:rPr>
              <a:t> </a:t>
            </a:r>
            <a:r>
              <a:rPr sz="1200" dirty="0">
                <a:solidFill>
                  <a:srgbClr val="231F20"/>
                </a:solidFill>
                <a:latin typeface="Montserrat"/>
                <a:cs typeface="Montserrat"/>
              </a:rPr>
              <a:t>each</a:t>
            </a:r>
            <a:r>
              <a:rPr sz="1200" spc="-30" dirty="0">
                <a:solidFill>
                  <a:srgbClr val="231F20"/>
                </a:solidFill>
                <a:latin typeface="Montserrat"/>
                <a:cs typeface="Montserrat"/>
              </a:rPr>
              <a:t> </a:t>
            </a:r>
            <a:r>
              <a:rPr sz="1200" dirty="0">
                <a:solidFill>
                  <a:srgbClr val="231F20"/>
                </a:solidFill>
                <a:latin typeface="Montserrat"/>
                <a:cs typeface="Montserrat"/>
              </a:rPr>
              <a:t>block</a:t>
            </a:r>
            <a:r>
              <a:rPr sz="1200" spc="-35"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dirty="0">
                <a:solidFill>
                  <a:srgbClr val="231F20"/>
                </a:solidFill>
                <a:latin typeface="Montserrat"/>
                <a:cs typeface="Montserrat"/>
              </a:rPr>
              <a:t>taught</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sit</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20</a:t>
            </a:r>
            <a:r>
              <a:rPr sz="1200" spc="-30" dirty="0">
                <a:solidFill>
                  <a:srgbClr val="231F20"/>
                </a:solidFill>
                <a:latin typeface="Montserrat"/>
                <a:cs typeface="Montserrat"/>
              </a:rPr>
              <a:t> </a:t>
            </a:r>
            <a:r>
              <a:rPr sz="1200" dirty="0">
                <a:solidFill>
                  <a:srgbClr val="231F20"/>
                </a:solidFill>
                <a:latin typeface="Montserrat"/>
                <a:cs typeface="Montserrat"/>
              </a:rPr>
              <a:t>minute</a:t>
            </a:r>
            <a:r>
              <a:rPr sz="1200" spc="-35" dirty="0">
                <a:solidFill>
                  <a:srgbClr val="231F20"/>
                </a:solidFill>
                <a:latin typeface="Montserrat"/>
                <a:cs typeface="Montserrat"/>
              </a:rPr>
              <a:t> </a:t>
            </a:r>
            <a:r>
              <a:rPr sz="1200" dirty="0">
                <a:solidFill>
                  <a:srgbClr val="231F20"/>
                </a:solidFill>
                <a:latin typeface="Montserrat"/>
                <a:cs typeface="Montserrat"/>
              </a:rPr>
              <a:t>test</a:t>
            </a:r>
            <a:r>
              <a:rPr sz="1200" spc="-30"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give</a:t>
            </a:r>
            <a:r>
              <a:rPr sz="1200" spc="-35" dirty="0">
                <a:solidFill>
                  <a:srgbClr val="231F20"/>
                </a:solidFill>
                <a:latin typeface="Montserrat"/>
                <a:cs typeface="Montserrat"/>
              </a:rPr>
              <a:t> </a:t>
            </a:r>
            <a:r>
              <a:rPr sz="1200" dirty="0">
                <a:solidFill>
                  <a:srgbClr val="231F20"/>
                </a:solidFill>
                <a:latin typeface="Montserrat"/>
                <a:cs typeface="Montserrat"/>
              </a:rPr>
              <a:t>them</a:t>
            </a:r>
            <a:r>
              <a:rPr sz="1200" spc="-30" dirty="0">
                <a:solidFill>
                  <a:srgbClr val="231F20"/>
                </a:solidFill>
                <a:latin typeface="Montserrat"/>
                <a:cs typeface="Montserrat"/>
              </a:rPr>
              <a:t> </a:t>
            </a:r>
            <a:r>
              <a:rPr sz="1200" spc="-25" dirty="0">
                <a:solidFill>
                  <a:srgbClr val="231F20"/>
                </a:solidFill>
                <a:latin typeface="Montserrat"/>
                <a:cs typeface="Montserrat"/>
              </a:rPr>
              <a:t>an </a:t>
            </a:r>
            <a:r>
              <a:rPr sz="1200" dirty="0">
                <a:solidFill>
                  <a:srgbClr val="231F20"/>
                </a:solidFill>
                <a:latin typeface="Montserrat"/>
                <a:cs typeface="Montserrat"/>
              </a:rPr>
              <a:t>understanding</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strengths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weaknesses.</a:t>
            </a:r>
            <a:r>
              <a:rPr sz="1200" spc="-25" dirty="0">
                <a:solidFill>
                  <a:srgbClr val="231F20"/>
                </a:solidFill>
                <a:latin typeface="Montserrat"/>
                <a:cs typeface="Montserrat"/>
              </a:rPr>
              <a:t> </a:t>
            </a:r>
            <a:r>
              <a:rPr sz="1200" dirty="0">
                <a:solidFill>
                  <a:srgbClr val="231F20"/>
                </a:solidFill>
                <a:latin typeface="Montserrat"/>
                <a:cs typeface="Montserrat"/>
              </a:rPr>
              <a:t>These</a:t>
            </a:r>
            <a:r>
              <a:rPr sz="1200" spc="-25" dirty="0">
                <a:solidFill>
                  <a:srgbClr val="231F20"/>
                </a:solidFill>
                <a:latin typeface="Montserrat"/>
                <a:cs typeface="Montserrat"/>
              </a:rPr>
              <a:t> </a:t>
            </a:r>
            <a:r>
              <a:rPr sz="1200" dirty="0">
                <a:solidFill>
                  <a:srgbClr val="231F20"/>
                </a:solidFill>
                <a:latin typeface="Montserrat"/>
                <a:cs typeface="Montserrat"/>
              </a:rPr>
              <a:t>results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recorded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trackers.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assessments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consist</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2</a:t>
            </a:r>
            <a:r>
              <a:rPr sz="1200" spc="-30" dirty="0">
                <a:solidFill>
                  <a:srgbClr val="231F20"/>
                </a:solidFill>
                <a:latin typeface="Montserrat"/>
                <a:cs typeface="Montserrat"/>
              </a:rPr>
              <a:t> </a:t>
            </a:r>
            <a:r>
              <a:rPr sz="1200" dirty="0">
                <a:solidFill>
                  <a:srgbClr val="231F20"/>
                </a:solidFill>
                <a:latin typeface="Montserrat"/>
                <a:cs typeface="Montserrat"/>
              </a:rPr>
              <a:t>calculator</a:t>
            </a:r>
            <a:r>
              <a:rPr sz="1200" spc="-25" dirty="0">
                <a:solidFill>
                  <a:srgbClr val="231F20"/>
                </a:solidFill>
                <a:latin typeface="Montserrat"/>
                <a:cs typeface="Montserrat"/>
              </a:rPr>
              <a:t> </a:t>
            </a:r>
            <a:r>
              <a:rPr sz="1200" dirty="0">
                <a:solidFill>
                  <a:srgbClr val="231F20"/>
                </a:solidFill>
                <a:latin typeface="Montserrat"/>
                <a:cs typeface="Montserrat"/>
              </a:rPr>
              <a:t>papers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spc="-10" dirty="0">
                <a:solidFill>
                  <a:srgbClr val="231F20"/>
                </a:solidFill>
                <a:latin typeface="Montserrat"/>
                <a:cs typeface="Montserrat"/>
              </a:rPr>
              <a:t>non-calculator </a:t>
            </a:r>
            <a:r>
              <a:rPr sz="1200" dirty="0">
                <a:solidFill>
                  <a:srgbClr val="231F20"/>
                </a:solidFill>
                <a:latin typeface="Montserrat"/>
                <a:cs typeface="Montserrat"/>
              </a:rPr>
              <a:t>paper</a:t>
            </a:r>
            <a:r>
              <a:rPr sz="1200" spc="-30"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10" dirty="0">
                <a:solidFill>
                  <a:srgbClr val="231F20"/>
                </a:solidFill>
                <a:latin typeface="Montserrat"/>
                <a:cs typeface="Montserrat"/>
              </a:rPr>
              <a:t>foundation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higher</a:t>
            </a:r>
            <a:r>
              <a:rPr sz="1200" spc="-25" dirty="0">
                <a:solidFill>
                  <a:srgbClr val="231F20"/>
                </a:solidFill>
                <a:latin typeface="Montserrat"/>
                <a:cs typeface="Montserrat"/>
              </a:rPr>
              <a:t> </a:t>
            </a:r>
            <a:r>
              <a:rPr sz="1200" dirty="0">
                <a:solidFill>
                  <a:srgbClr val="231F20"/>
                </a:solidFill>
                <a:latin typeface="Montserrat"/>
                <a:cs typeface="Montserrat"/>
              </a:rPr>
              <a:t>exams</a:t>
            </a:r>
            <a:r>
              <a:rPr sz="1200" spc="-25" dirty="0">
                <a:solidFill>
                  <a:srgbClr val="231F20"/>
                </a:solidFill>
                <a:latin typeface="Montserrat"/>
                <a:cs typeface="Montserrat"/>
              </a:rPr>
              <a:t> </a:t>
            </a:r>
            <a:r>
              <a:rPr sz="1200" dirty="0">
                <a:solidFill>
                  <a:srgbClr val="231F20"/>
                </a:solidFill>
                <a:latin typeface="Montserrat"/>
                <a:cs typeface="Montserrat"/>
              </a:rPr>
              <a:t>where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20" dirty="0">
                <a:solidFill>
                  <a:srgbClr val="231F20"/>
                </a:solidFill>
                <a:latin typeface="Montserrat"/>
                <a:cs typeface="Montserrat"/>
              </a:rPr>
              <a:t>know </a:t>
            </a:r>
            <a:r>
              <a:rPr sz="1200" dirty="0">
                <a:solidFill>
                  <a:srgbClr val="231F20"/>
                </a:solidFill>
                <a:latin typeface="Montserrat"/>
                <a:cs typeface="Montserrat"/>
              </a:rPr>
              <a:t>majority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formulas.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marR="5619115">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0" dirty="0">
                <a:solidFill>
                  <a:srgbClr val="231F20"/>
                </a:solidFill>
                <a:latin typeface="Montserrat"/>
                <a:cs typeface="Montserrat"/>
              </a:rPr>
              <a:t> </a:t>
            </a:r>
            <a:r>
              <a:rPr sz="1200" spc="-10" dirty="0">
                <a:solidFill>
                  <a:srgbClr val="231F20"/>
                </a:solidFill>
                <a:latin typeface="Montserrat"/>
                <a:cs typeface="Montserrat"/>
              </a:rPr>
              <a:t>Maths </a:t>
            </a:r>
            <a:r>
              <a:rPr sz="1200" dirty="0">
                <a:solidFill>
                  <a:srgbClr val="231F20"/>
                </a:solidFill>
                <a:latin typeface="Montserrat"/>
                <a:cs typeface="Montserrat"/>
              </a:rPr>
              <a:t>Further</a:t>
            </a:r>
            <a:r>
              <a:rPr sz="1200" spc="-3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dirty="0">
              <a:latin typeface="Montserrat"/>
              <a:cs typeface="Montserrat"/>
            </a:endParaRPr>
          </a:p>
          <a:p>
            <a:pPr marL="12700">
              <a:lnSpc>
                <a:spcPct val="100000"/>
              </a:lnSpc>
              <a:spcBef>
                <a:spcPts val="310"/>
              </a:spcBef>
            </a:pPr>
            <a:r>
              <a:rPr sz="1200" spc="-10" dirty="0">
                <a:solidFill>
                  <a:srgbClr val="231F20"/>
                </a:solidFill>
                <a:latin typeface="Montserrat"/>
                <a:cs typeface="Montserrat"/>
              </a:rPr>
              <a:t>Universities</a:t>
            </a:r>
            <a:r>
              <a:rPr sz="1200" spc="-15"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require</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minimum</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grade</a:t>
            </a:r>
            <a:r>
              <a:rPr sz="1200" spc="-15" dirty="0">
                <a:solidFill>
                  <a:srgbClr val="231F20"/>
                </a:solidFill>
                <a:latin typeface="Montserrat"/>
                <a:cs typeface="Montserrat"/>
              </a:rPr>
              <a:t> </a:t>
            </a:r>
            <a:r>
              <a:rPr sz="1200" dirty="0">
                <a:solidFill>
                  <a:srgbClr val="231F20"/>
                </a:solidFill>
                <a:latin typeface="Montserrat"/>
                <a:cs typeface="Montserrat"/>
              </a:rPr>
              <a:t>5</a:t>
            </a:r>
            <a:r>
              <a:rPr sz="1200" spc="-15" dirty="0">
                <a:solidFill>
                  <a:srgbClr val="231F20"/>
                </a:solidFill>
                <a:latin typeface="Montserrat"/>
                <a:cs typeface="Montserrat"/>
              </a:rPr>
              <a:t> </a:t>
            </a:r>
            <a:r>
              <a:rPr sz="1200" spc="-10" dirty="0">
                <a:solidFill>
                  <a:srgbClr val="231F20"/>
                </a:solidFill>
                <a:latin typeface="Montserrat"/>
                <a:cs typeface="Montserrat"/>
              </a:rPr>
              <a:t>pass.</a:t>
            </a:r>
            <a:endParaRPr sz="1200" dirty="0">
              <a:latin typeface="Montserrat"/>
              <a:cs typeface="Montserrat"/>
            </a:endParaRPr>
          </a:p>
          <a:p>
            <a:pPr marL="12700" marR="24765">
              <a:lnSpc>
                <a:spcPct val="121500"/>
              </a:lnSpc>
            </a:pPr>
            <a:r>
              <a:rPr sz="1200" dirty="0">
                <a:solidFill>
                  <a:srgbClr val="231F20"/>
                </a:solidFill>
                <a:latin typeface="Montserrat"/>
                <a:cs typeface="Montserrat"/>
              </a:rPr>
              <a:t>Employers</a:t>
            </a:r>
            <a:r>
              <a:rPr sz="1200" spc="-35" dirty="0">
                <a:solidFill>
                  <a:srgbClr val="231F20"/>
                </a:solidFill>
                <a:latin typeface="Montserrat"/>
                <a:cs typeface="Montserrat"/>
              </a:rPr>
              <a:t> </a:t>
            </a:r>
            <a:r>
              <a:rPr sz="1200" dirty="0">
                <a:solidFill>
                  <a:srgbClr val="231F20"/>
                </a:solidFill>
                <a:latin typeface="Montserrat"/>
                <a:cs typeface="Montserrat"/>
              </a:rPr>
              <a:t>regard</a:t>
            </a:r>
            <a:r>
              <a:rPr sz="1200" spc="-30" dirty="0">
                <a:solidFill>
                  <a:srgbClr val="231F20"/>
                </a:solidFill>
                <a:latin typeface="Montserrat"/>
                <a:cs typeface="Montserrat"/>
              </a:rPr>
              <a:t> </a:t>
            </a:r>
            <a:r>
              <a:rPr sz="1200" dirty="0">
                <a:solidFill>
                  <a:srgbClr val="231F20"/>
                </a:solidFill>
                <a:latin typeface="Montserrat"/>
                <a:cs typeface="Montserrat"/>
              </a:rPr>
              <a:t>success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Maths</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very</a:t>
            </a:r>
            <a:r>
              <a:rPr sz="1200" spc="-30" dirty="0">
                <a:solidFill>
                  <a:srgbClr val="231F20"/>
                </a:solidFill>
                <a:latin typeface="Montserrat"/>
                <a:cs typeface="Montserrat"/>
              </a:rPr>
              <a:t> </a:t>
            </a:r>
            <a:r>
              <a:rPr sz="1200" dirty="0">
                <a:solidFill>
                  <a:srgbClr val="231F20"/>
                </a:solidFill>
                <a:latin typeface="Montserrat"/>
                <a:cs typeface="Montserrat"/>
              </a:rPr>
              <a:t>important</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problem</a:t>
            </a:r>
            <a:r>
              <a:rPr sz="1200" spc="-30" dirty="0">
                <a:solidFill>
                  <a:srgbClr val="231F20"/>
                </a:solidFill>
                <a:latin typeface="Montserrat"/>
                <a:cs typeface="Montserrat"/>
              </a:rPr>
              <a:t> </a:t>
            </a:r>
            <a:r>
              <a:rPr sz="1200" dirty="0">
                <a:solidFill>
                  <a:srgbClr val="231F20"/>
                </a:solidFill>
                <a:latin typeface="Montserrat"/>
                <a:cs typeface="Montserrat"/>
              </a:rPr>
              <a:t>solving,</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analytical </a:t>
            </a:r>
            <a:r>
              <a:rPr sz="1200" dirty="0">
                <a:solidFill>
                  <a:srgbClr val="231F20"/>
                </a:solidFill>
                <a:latin typeface="Montserrat"/>
                <a:cs typeface="Montserrat"/>
              </a:rPr>
              <a:t>thinking</a:t>
            </a:r>
            <a:r>
              <a:rPr sz="1200" spc="-45" dirty="0">
                <a:solidFill>
                  <a:srgbClr val="231F20"/>
                </a:solidFill>
                <a:latin typeface="Montserrat"/>
                <a:cs typeface="Montserrat"/>
              </a:rPr>
              <a:t> </a:t>
            </a:r>
            <a:r>
              <a:rPr sz="1200" dirty="0">
                <a:solidFill>
                  <a:srgbClr val="231F20"/>
                </a:solidFill>
                <a:latin typeface="Montserrat"/>
                <a:cs typeface="Montserrat"/>
              </a:rPr>
              <a:t>skills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highly</a:t>
            </a:r>
            <a:r>
              <a:rPr sz="1200" spc="-40" dirty="0">
                <a:solidFill>
                  <a:srgbClr val="231F20"/>
                </a:solidFill>
                <a:latin typeface="Montserrat"/>
                <a:cs typeface="Montserrat"/>
              </a:rPr>
              <a:t> </a:t>
            </a:r>
            <a:r>
              <a:rPr sz="1200" spc="-10" dirty="0">
                <a:solidFill>
                  <a:srgbClr val="231F20"/>
                </a:solidFill>
                <a:latin typeface="Montserrat"/>
                <a:cs typeface="Montserrat"/>
              </a:rPr>
              <a:t>desirable.</a:t>
            </a:r>
            <a:endParaRPr sz="1200" dirty="0">
              <a:latin typeface="Montserrat"/>
              <a:cs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633730">
              <a:lnSpc>
                <a:spcPct val="100000"/>
              </a:lnSpc>
              <a:spcBef>
                <a:spcPts val="100"/>
              </a:spcBef>
            </a:pPr>
            <a:r>
              <a:rPr dirty="0"/>
              <a:t>GCSE</a:t>
            </a:r>
            <a:r>
              <a:rPr spc="-45" dirty="0"/>
              <a:t> </a:t>
            </a:r>
            <a:r>
              <a:rPr dirty="0"/>
              <a:t>Trilogy</a:t>
            </a:r>
            <a:r>
              <a:rPr spc="-40" dirty="0"/>
              <a:t> </a:t>
            </a:r>
            <a:r>
              <a:rPr dirty="0"/>
              <a:t>Science</a:t>
            </a:r>
            <a:r>
              <a:rPr spc="-45" dirty="0"/>
              <a:t> </a:t>
            </a:r>
            <a:r>
              <a:rPr spc="-10" dirty="0"/>
              <a:t>(Combined)</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8104"/>
            <a:ext cx="6781800" cy="735901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AQA</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Dr </a:t>
            </a:r>
            <a:r>
              <a:rPr sz="1200" spc="-10" dirty="0">
                <a:solidFill>
                  <a:srgbClr val="231F20"/>
                </a:solidFill>
                <a:latin typeface="Montserrat"/>
                <a:cs typeface="Montserrat"/>
              </a:rPr>
              <a:t>Watkins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186690">
              <a:lnSpc>
                <a:spcPct val="121500"/>
              </a:lnSpc>
            </a:pPr>
            <a:r>
              <a:rPr sz="1200" dirty="0">
                <a:solidFill>
                  <a:srgbClr val="231F20"/>
                </a:solidFill>
                <a:latin typeface="Montserrat"/>
                <a:cs typeface="Montserrat"/>
              </a:rPr>
              <a:t>Most</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study</a:t>
            </a:r>
            <a:r>
              <a:rPr sz="1200" spc="-30" dirty="0">
                <a:solidFill>
                  <a:srgbClr val="231F20"/>
                </a:solidFill>
                <a:latin typeface="Montserrat"/>
                <a:cs typeface="Montserrat"/>
              </a:rPr>
              <a:t> </a:t>
            </a:r>
            <a:r>
              <a:rPr sz="1200" dirty="0">
                <a:solidFill>
                  <a:srgbClr val="231F20"/>
                </a:solidFill>
                <a:latin typeface="Montserrat"/>
                <a:cs typeface="Montserrat"/>
              </a:rPr>
              <a:t>AQA</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30" dirty="0">
                <a:solidFill>
                  <a:srgbClr val="231F20"/>
                </a:solidFill>
                <a:latin typeface="Montserrat"/>
                <a:cs typeface="Montserrat"/>
              </a:rPr>
              <a:t> </a:t>
            </a:r>
            <a:r>
              <a:rPr sz="1200" spc="-10" dirty="0">
                <a:solidFill>
                  <a:srgbClr val="231F20"/>
                </a:solidFill>
                <a:latin typeface="Montserrat"/>
                <a:cs typeface="Montserrat"/>
              </a:rPr>
              <a:t>Trilogy,</a:t>
            </a:r>
            <a:r>
              <a:rPr sz="1200" spc="-30"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spc="-10" dirty="0">
                <a:solidFill>
                  <a:srgbClr val="231F20"/>
                </a:solidFill>
                <a:latin typeface="Montserrat"/>
                <a:cs typeface="Montserrat"/>
              </a:rPr>
              <a:t>equivalent</a:t>
            </a:r>
            <a:r>
              <a:rPr sz="1200" spc="-3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two</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260" dirty="0">
                <a:solidFill>
                  <a:srgbClr val="231F20"/>
                </a:solidFill>
                <a:latin typeface="Montserrat"/>
                <a:cs typeface="Montserrat"/>
              </a:rPr>
              <a:t> </a:t>
            </a:r>
            <a:r>
              <a:rPr sz="1200" dirty="0">
                <a:solidFill>
                  <a:srgbClr val="231F20"/>
                </a:solidFill>
                <a:latin typeface="Montserrat"/>
                <a:cs typeface="Montserrat"/>
              </a:rPr>
              <a:t>with</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nurture</a:t>
            </a:r>
            <a:r>
              <a:rPr sz="1200" spc="-25" dirty="0">
                <a:solidFill>
                  <a:srgbClr val="231F20"/>
                </a:solidFill>
                <a:latin typeface="Montserrat"/>
                <a:cs typeface="Montserrat"/>
              </a:rPr>
              <a:t> </a:t>
            </a:r>
            <a:r>
              <a:rPr sz="1200" dirty="0">
                <a:solidFill>
                  <a:srgbClr val="231F20"/>
                </a:solidFill>
                <a:latin typeface="Montserrat"/>
                <a:cs typeface="Montserrat"/>
              </a:rPr>
              <a:t>group</a:t>
            </a:r>
            <a:r>
              <a:rPr sz="1200" spc="-25" dirty="0">
                <a:solidFill>
                  <a:srgbClr val="231F20"/>
                </a:solidFill>
                <a:latin typeface="Montserrat"/>
                <a:cs typeface="Montserrat"/>
              </a:rPr>
              <a:t> </a:t>
            </a:r>
            <a:r>
              <a:rPr sz="1200" dirty="0">
                <a:solidFill>
                  <a:srgbClr val="231F20"/>
                </a:solidFill>
                <a:latin typeface="Montserrat"/>
                <a:cs typeface="Montserrat"/>
              </a:rPr>
              <a:t>studying</a:t>
            </a:r>
            <a:r>
              <a:rPr sz="1200" spc="-25" dirty="0">
                <a:solidFill>
                  <a:srgbClr val="231F20"/>
                </a:solidFill>
                <a:latin typeface="Montserrat"/>
                <a:cs typeface="Montserrat"/>
              </a:rPr>
              <a:t> </a:t>
            </a:r>
            <a:r>
              <a:rPr sz="1200" dirty="0">
                <a:solidFill>
                  <a:srgbClr val="231F20"/>
                </a:solidFill>
                <a:latin typeface="Montserrat"/>
                <a:cs typeface="Montserrat"/>
              </a:rPr>
              <a:t>AQA</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spc="-10" dirty="0">
                <a:solidFill>
                  <a:srgbClr val="231F20"/>
                </a:solidFill>
                <a:latin typeface="Montserrat"/>
                <a:cs typeface="Montserrat"/>
              </a:rPr>
              <a:t>Science </a:t>
            </a:r>
            <a:r>
              <a:rPr sz="1200" dirty="0">
                <a:solidFill>
                  <a:srgbClr val="231F20"/>
                </a:solidFill>
                <a:latin typeface="Montserrat"/>
                <a:cs typeface="Montserrat"/>
              </a:rPr>
              <a:t>Synergy</a:t>
            </a:r>
            <a:r>
              <a:rPr sz="1200" spc="-35"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has</a:t>
            </a:r>
            <a:r>
              <a:rPr sz="1200" spc="-35" dirty="0">
                <a:solidFill>
                  <a:srgbClr val="231F20"/>
                </a:solidFill>
                <a:latin typeface="Montserrat"/>
                <a:cs typeface="Montserrat"/>
              </a:rPr>
              <a:t> </a:t>
            </a:r>
            <a:r>
              <a:rPr sz="1200" dirty="0">
                <a:solidFill>
                  <a:srgbClr val="231F20"/>
                </a:solidFill>
                <a:latin typeface="Montserrat"/>
                <a:cs typeface="Montserrat"/>
              </a:rPr>
              <a:t>two</a:t>
            </a:r>
            <a:r>
              <a:rPr sz="1200" spc="-30" dirty="0">
                <a:solidFill>
                  <a:srgbClr val="231F20"/>
                </a:solidFill>
                <a:latin typeface="Montserrat"/>
                <a:cs typeface="Montserrat"/>
              </a:rPr>
              <a:t> </a:t>
            </a:r>
            <a:r>
              <a:rPr sz="1200" dirty="0">
                <a:solidFill>
                  <a:srgbClr val="231F20"/>
                </a:solidFill>
                <a:latin typeface="Montserrat"/>
                <a:cs typeface="Montserrat"/>
              </a:rPr>
              <a:t>less</a:t>
            </a:r>
            <a:r>
              <a:rPr sz="1200" spc="-35" dirty="0">
                <a:solidFill>
                  <a:srgbClr val="231F20"/>
                </a:solidFill>
                <a:latin typeface="Montserrat"/>
                <a:cs typeface="Montserrat"/>
              </a:rPr>
              <a:t> </a:t>
            </a:r>
            <a:r>
              <a:rPr sz="1200" dirty="0">
                <a:solidFill>
                  <a:srgbClr val="231F20"/>
                </a:solidFill>
                <a:latin typeface="Montserrat"/>
                <a:cs typeface="Montserrat"/>
              </a:rPr>
              <a:t>exams.</a:t>
            </a:r>
            <a:r>
              <a:rPr sz="1200" spc="-30" dirty="0">
                <a:solidFill>
                  <a:srgbClr val="231F20"/>
                </a:solidFill>
                <a:latin typeface="Montserrat"/>
                <a:cs typeface="Montserrat"/>
              </a:rPr>
              <a:t> </a:t>
            </a:r>
            <a:r>
              <a:rPr sz="1200" dirty="0">
                <a:solidFill>
                  <a:srgbClr val="231F20"/>
                </a:solidFill>
                <a:latin typeface="Montserrat"/>
                <a:cs typeface="Montserrat"/>
              </a:rPr>
              <a:t>Both</a:t>
            </a:r>
            <a:r>
              <a:rPr sz="1200" spc="-3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same</a:t>
            </a:r>
            <a:r>
              <a:rPr sz="1200" spc="-30" dirty="0">
                <a:solidFill>
                  <a:srgbClr val="231F20"/>
                </a:solidFill>
                <a:latin typeface="Montserrat"/>
                <a:cs typeface="Montserrat"/>
              </a:rPr>
              <a:t> </a:t>
            </a:r>
            <a:r>
              <a:rPr sz="1200" dirty="0">
                <a:solidFill>
                  <a:srgbClr val="231F20"/>
                </a:solidFill>
                <a:latin typeface="Montserrat"/>
                <a:cs typeface="Montserrat"/>
              </a:rPr>
              <a:t>elements</a:t>
            </a:r>
            <a:r>
              <a:rPr sz="1200" spc="-35"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40" dirty="0">
                <a:solidFill>
                  <a:srgbClr val="231F20"/>
                </a:solidFill>
                <a:latin typeface="Montserrat"/>
                <a:cs typeface="Montserrat"/>
              </a:rPr>
              <a:t> </a:t>
            </a:r>
            <a:r>
              <a:rPr sz="1200" dirty="0">
                <a:solidFill>
                  <a:srgbClr val="231F20"/>
                </a:solidFill>
                <a:latin typeface="Montserrat"/>
                <a:cs typeface="Montserrat"/>
              </a:rPr>
              <a:t>Chemistry,</a:t>
            </a:r>
            <a:r>
              <a:rPr sz="1200" spc="-40" dirty="0">
                <a:solidFill>
                  <a:srgbClr val="231F20"/>
                </a:solidFill>
                <a:latin typeface="Montserrat"/>
                <a:cs typeface="Montserrat"/>
              </a:rPr>
              <a:t> </a:t>
            </a:r>
            <a:r>
              <a:rPr sz="1200" dirty="0">
                <a:solidFill>
                  <a:srgbClr val="231F20"/>
                </a:solidFill>
                <a:latin typeface="Montserrat"/>
                <a:cs typeface="Montserrat"/>
              </a:rPr>
              <a:t>Physics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dirty="0">
                <a:solidFill>
                  <a:srgbClr val="231F20"/>
                </a:solidFill>
                <a:latin typeface="Montserrat"/>
                <a:cs typeface="Montserrat"/>
              </a:rPr>
              <a:t>practical</a:t>
            </a:r>
            <a:r>
              <a:rPr sz="1200" spc="-4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285"/>
              </a:spcBef>
            </a:pPr>
            <a:endParaRPr sz="1200">
              <a:latin typeface="Montserrat"/>
              <a:cs typeface="Montserrat"/>
            </a:endParaRPr>
          </a:p>
          <a:p>
            <a:pPr marL="12700" marR="53975">
              <a:lnSpc>
                <a:spcPct val="121500"/>
              </a:lnSpc>
            </a:pPr>
            <a:r>
              <a:rPr sz="1200" dirty="0">
                <a:solidFill>
                  <a:srgbClr val="231F20"/>
                </a:solidFill>
                <a:latin typeface="Montserrat"/>
                <a:cs typeface="Montserrat"/>
              </a:rPr>
              <a:t>Those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spc="-10" dirty="0">
                <a:solidFill>
                  <a:srgbClr val="231F20"/>
                </a:solidFill>
                <a:latin typeface="Montserrat"/>
                <a:cs typeface="Montserrat"/>
              </a:rPr>
              <a:t>demonstrated</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talent</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opportunity</a:t>
            </a:r>
            <a:r>
              <a:rPr sz="1200" spc="50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study</a:t>
            </a:r>
            <a:r>
              <a:rPr sz="1200" spc="-20" dirty="0">
                <a:solidFill>
                  <a:srgbClr val="231F20"/>
                </a:solidFill>
                <a:latin typeface="Montserrat"/>
                <a:cs typeface="Montserrat"/>
              </a:rPr>
              <a:t> </a:t>
            </a:r>
            <a:r>
              <a:rPr sz="1200" dirty="0">
                <a:solidFill>
                  <a:srgbClr val="231F20"/>
                </a:solidFill>
                <a:latin typeface="Montserrat"/>
                <a:cs typeface="Montserrat"/>
              </a:rPr>
              <a:t>Physics,</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greater</a:t>
            </a:r>
            <a:r>
              <a:rPr sz="1200" spc="-20" dirty="0">
                <a:solidFill>
                  <a:srgbClr val="231F20"/>
                </a:solidFill>
                <a:latin typeface="Montserrat"/>
                <a:cs typeface="Montserrat"/>
              </a:rPr>
              <a:t> </a:t>
            </a:r>
            <a:r>
              <a:rPr sz="1200" dirty="0">
                <a:solidFill>
                  <a:srgbClr val="231F20"/>
                </a:solidFill>
                <a:latin typeface="Montserrat"/>
                <a:cs typeface="Montserrat"/>
              </a:rPr>
              <a:t>depth,</a:t>
            </a:r>
            <a:r>
              <a:rPr sz="1200" spc="-20" dirty="0">
                <a:solidFill>
                  <a:srgbClr val="231F20"/>
                </a:solidFill>
                <a:latin typeface="Montserrat"/>
                <a:cs typeface="Montserrat"/>
              </a:rPr>
              <a:t> </a:t>
            </a:r>
            <a:r>
              <a:rPr sz="1200" dirty="0">
                <a:solidFill>
                  <a:srgbClr val="231F20"/>
                </a:solidFill>
                <a:latin typeface="Montserrat"/>
                <a:cs typeface="Montserrat"/>
              </a:rPr>
              <a:t>resulting</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dirty="0">
                <a:solidFill>
                  <a:srgbClr val="231F20"/>
                </a:solidFill>
                <a:latin typeface="Montserrat"/>
                <a:cs typeface="Montserrat"/>
              </a:rPr>
              <a:t>award</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three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would</a:t>
            </a:r>
            <a:r>
              <a:rPr sz="1200" spc="-30" dirty="0">
                <a:solidFill>
                  <a:srgbClr val="231F20"/>
                </a:solidFill>
                <a:latin typeface="Montserrat"/>
                <a:cs typeface="Montserrat"/>
              </a:rPr>
              <a:t> </a:t>
            </a:r>
            <a:r>
              <a:rPr sz="1200" dirty="0">
                <a:solidFill>
                  <a:srgbClr val="231F20"/>
                </a:solidFill>
                <a:latin typeface="Montserrat"/>
                <a:cs typeface="Montserrat"/>
              </a:rPr>
              <a:t>like</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considered</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spc="-10" dirty="0">
                <a:solidFill>
                  <a:srgbClr val="231F20"/>
                </a:solidFill>
                <a:latin typeface="Montserrat"/>
                <a:cs typeface="Montserrat"/>
              </a:rPr>
              <a:t>option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choose</a:t>
            </a:r>
            <a:r>
              <a:rPr sz="1200" spc="-25" dirty="0">
                <a:solidFill>
                  <a:srgbClr val="231F20"/>
                </a:solidFill>
                <a:latin typeface="Montserrat"/>
                <a:cs typeface="Montserrat"/>
              </a:rPr>
              <a:t> </a:t>
            </a:r>
            <a:r>
              <a:rPr sz="1200" dirty="0">
                <a:solidFill>
                  <a:srgbClr val="231F20"/>
                </a:solidFill>
                <a:latin typeface="Montserrat"/>
                <a:cs typeface="Montserrat"/>
              </a:rPr>
              <a:t>Triple</a:t>
            </a:r>
            <a:r>
              <a:rPr sz="1200" spc="-2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option</a:t>
            </a:r>
            <a:r>
              <a:rPr sz="1200" spc="-20" dirty="0">
                <a:solidFill>
                  <a:srgbClr val="231F20"/>
                </a:solidFill>
                <a:latin typeface="Montserrat"/>
                <a:cs typeface="Montserrat"/>
              </a:rPr>
              <a:t> </a:t>
            </a:r>
            <a:r>
              <a:rPr sz="1200" spc="-10" dirty="0">
                <a:solidFill>
                  <a:srgbClr val="231F20"/>
                </a:solidFill>
                <a:latin typeface="Montserrat"/>
                <a:cs typeface="Montserrat"/>
              </a:rPr>
              <a:t>block.</a:t>
            </a:r>
            <a:endParaRPr sz="1200">
              <a:latin typeface="Montserrat"/>
              <a:cs typeface="Montserrat"/>
            </a:endParaRPr>
          </a:p>
          <a:p>
            <a:pPr>
              <a:lnSpc>
                <a:spcPct val="100000"/>
              </a:lnSpc>
              <a:spcBef>
                <a:spcPts val="285"/>
              </a:spcBef>
            </a:pPr>
            <a:endParaRPr sz="1200">
              <a:latin typeface="Montserrat"/>
              <a:cs typeface="Montserrat"/>
            </a:endParaRPr>
          </a:p>
          <a:p>
            <a:pPr marL="12700" marR="5080">
              <a:lnSpc>
                <a:spcPct val="121500"/>
              </a:lnSpc>
            </a:pPr>
            <a:r>
              <a:rPr sz="1200" dirty="0">
                <a:solidFill>
                  <a:srgbClr val="231F20"/>
                </a:solidFill>
                <a:latin typeface="Montserrat"/>
                <a:cs typeface="Montserrat"/>
              </a:rPr>
              <a:t>Our</a:t>
            </a:r>
            <a:r>
              <a:rPr sz="1200" spc="-25" dirty="0">
                <a:solidFill>
                  <a:srgbClr val="231F20"/>
                </a:solidFill>
                <a:latin typeface="Montserrat"/>
                <a:cs typeface="Montserrat"/>
              </a:rPr>
              <a:t> </a:t>
            </a:r>
            <a:r>
              <a:rPr sz="1200" dirty="0">
                <a:solidFill>
                  <a:srgbClr val="231F20"/>
                </a:solidFill>
                <a:latin typeface="Montserrat"/>
                <a:cs typeface="Montserrat"/>
              </a:rPr>
              <a:t>curriculum</a:t>
            </a:r>
            <a:r>
              <a:rPr sz="1200" spc="-25" dirty="0">
                <a:solidFill>
                  <a:srgbClr val="231F20"/>
                </a:solidFill>
                <a:latin typeface="Montserrat"/>
                <a:cs typeface="Montserrat"/>
              </a:rPr>
              <a:t> </a:t>
            </a:r>
            <a:r>
              <a:rPr sz="1200" dirty="0">
                <a:solidFill>
                  <a:srgbClr val="231F20"/>
                </a:solidFill>
                <a:latin typeface="Montserrat"/>
                <a:cs typeface="Montserrat"/>
              </a:rPr>
              <a:t>follows</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spiral</a:t>
            </a:r>
            <a:r>
              <a:rPr sz="1200" spc="-25" dirty="0">
                <a:solidFill>
                  <a:srgbClr val="231F20"/>
                </a:solidFill>
                <a:latin typeface="Montserrat"/>
                <a:cs typeface="Montserrat"/>
              </a:rPr>
              <a:t> </a:t>
            </a:r>
            <a:r>
              <a:rPr sz="1200" dirty="0">
                <a:solidFill>
                  <a:srgbClr val="231F20"/>
                </a:solidFill>
                <a:latin typeface="Montserrat"/>
                <a:cs typeface="Montserrat"/>
              </a:rPr>
              <a:t>five</a:t>
            </a:r>
            <a:r>
              <a:rPr sz="1200" spc="-20" dirty="0">
                <a:solidFill>
                  <a:srgbClr val="231F20"/>
                </a:solidFill>
                <a:latin typeface="Montserrat"/>
                <a:cs typeface="Montserrat"/>
              </a:rPr>
              <a:t> </a:t>
            </a:r>
            <a:r>
              <a:rPr sz="120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plan</a:t>
            </a:r>
            <a:r>
              <a:rPr sz="1200" spc="-25" dirty="0">
                <a:solidFill>
                  <a:srgbClr val="231F20"/>
                </a:solidFill>
                <a:latin typeface="Montserrat"/>
                <a:cs typeface="Montserrat"/>
              </a:rPr>
              <a:t>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builds</a:t>
            </a:r>
            <a:r>
              <a:rPr sz="1200" spc="-25"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prior</a:t>
            </a:r>
            <a:r>
              <a:rPr sz="1200" spc="-2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helps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make</a:t>
            </a:r>
            <a:r>
              <a:rPr sz="1200" spc="-40" dirty="0">
                <a:solidFill>
                  <a:srgbClr val="231F20"/>
                </a:solidFill>
                <a:latin typeface="Montserrat"/>
                <a:cs typeface="Montserrat"/>
              </a:rPr>
              <a:t> </a:t>
            </a:r>
            <a:r>
              <a:rPr sz="1200" dirty="0">
                <a:solidFill>
                  <a:srgbClr val="231F20"/>
                </a:solidFill>
                <a:latin typeface="Montserrat"/>
                <a:cs typeface="Montserrat"/>
              </a:rPr>
              <a:t>connections.</a:t>
            </a:r>
            <a:r>
              <a:rPr sz="1200" spc="-40" dirty="0">
                <a:solidFill>
                  <a:srgbClr val="231F20"/>
                </a:solidFill>
                <a:latin typeface="Montserrat"/>
                <a:cs typeface="Montserrat"/>
              </a:rPr>
              <a:t> </a:t>
            </a:r>
            <a:r>
              <a:rPr sz="1200" dirty="0">
                <a:solidFill>
                  <a:srgbClr val="231F20"/>
                </a:solidFill>
                <a:latin typeface="Montserrat"/>
                <a:cs typeface="Montserrat"/>
              </a:rPr>
              <a:t>Across</a:t>
            </a:r>
            <a:r>
              <a:rPr sz="1200" spc="-40" dirty="0">
                <a:solidFill>
                  <a:srgbClr val="231F20"/>
                </a:solidFill>
                <a:latin typeface="Montserrat"/>
                <a:cs typeface="Montserrat"/>
              </a:rPr>
              <a:t> </a:t>
            </a:r>
            <a:r>
              <a:rPr sz="1200" dirty="0">
                <a:solidFill>
                  <a:srgbClr val="231F20"/>
                </a:solidFill>
                <a:latin typeface="Montserrat"/>
                <a:cs typeface="Montserrat"/>
              </a:rPr>
              <a:t>all</a:t>
            </a:r>
            <a:r>
              <a:rPr sz="1200" spc="-40" dirty="0">
                <a:solidFill>
                  <a:srgbClr val="231F20"/>
                </a:solidFill>
                <a:latin typeface="Montserrat"/>
                <a:cs typeface="Montserrat"/>
              </a:rPr>
              <a:t> </a:t>
            </a:r>
            <a:r>
              <a:rPr sz="1200" dirty="0">
                <a:solidFill>
                  <a:srgbClr val="231F20"/>
                </a:solidFill>
                <a:latin typeface="Montserrat"/>
                <a:cs typeface="Montserrat"/>
              </a:rPr>
              <a:t>year</a:t>
            </a:r>
            <a:r>
              <a:rPr sz="1200" spc="-40" dirty="0">
                <a:solidFill>
                  <a:srgbClr val="231F20"/>
                </a:solidFill>
                <a:latin typeface="Montserrat"/>
                <a:cs typeface="Montserrat"/>
              </a:rPr>
              <a:t> </a:t>
            </a:r>
            <a:r>
              <a:rPr sz="1200" dirty="0">
                <a:solidFill>
                  <a:srgbClr val="231F20"/>
                </a:solidFill>
                <a:latin typeface="Montserrat"/>
                <a:cs typeface="Montserrat"/>
              </a:rPr>
              <a:t>groups</a:t>
            </a:r>
            <a:r>
              <a:rPr sz="1200" spc="-40" dirty="0">
                <a:solidFill>
                  <a:srgbClr val="231F20"/>
                </a:solidFill>
                <a:latin typeface="Montserrat"/>
                <a:cs typeface="Montserrat"/>
              </a:rPr>
              <a:t>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receive</a:t>
            </a:r>
            <a:r>
              <a:rPr sz="1200" spc="-40" dirty="0">
                <a:solidFill>
                  <a:srgbClr val="231F20"/>
                </a:solidFill>
                <a:latin typeface="Montserrat"/>
                <a:cs typeface="Montserrat"/>
              </a:rPr>
              <a:t> </a:t>
            </a:r>
            <a:r>
              <a:rPr sz="1200" dirty="0">
                <a:solidFill>
                  <a:srgbClr val="231F20"/>
                </a:solidFill>
                <a:latin typeface="Montserrat"/>
                <a:cs typeface="Montserrat"/>
              </a:rPr>
              <a:t>one</a:t>
            </a:r>
            <a:r>
              <a:rPr sz="1200" spc="-40" dirty="0">
                <a:solidFill>
                  <a:srgbClr val="231F20"/>
                </a:solidFill>
                <a:latin typeface="Montserrat"/>
                <a:cs typeface="Montserrat"/>
              </a:rPr>
              <a:t> </a:t>
            </a:r>
            <a:r>
              <a:rPr sz="1200" dirty="0">
                <a:solidFill>
                  <a:srgbClr val="231F20"/>
                </a:solidFill>
                <a:latin typeface="Montserrat"/>
                <a:cs typeface="Montserrat"/>
              </a:rPr>
              <a:t>lesson</a:t>
            </a:r>
            <a:r>
              <a:rPr sz="1200" spc="-4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3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Physics</a:t>
            </a:r>
            <a:r>
              <a:rPr sz="1200" spc="-25" dirty="0">
                <a:solidFill>
                  <a:srgbClr val="231F20"/>
                </a:solidFill>
                <a:latin typeface="Montserrat"/>
                <a:cs typeface="Montserrat"/>
              </a:rPr>
              <a:t> </a:t>
            </a:r>
            <a:r>
              <a:rPr sz="1200" dirty="0">
                <a:solidFill>
                  <a:srgbClr val="231F20"/>
                </a:solidFill>
                <a:latin typeface="Montserrat"/>
                <a:cs typeface="Montserrat"/>
              </a:rPr>
              <a:t>each</a:t>
            </a:r>
            <a:r>
              <a:rPr sz="1200" spc="-25" dirty="0">
                <a:solidFill>
                  <a:srgbClr val="231F20"/>
                </a:solidFill>
                <a:latin typeface="Montserrat"/>
                <a:cs typeface="Montserrat"/>
              </a:rPr>
              <a:t> </a:t>
            </a:r>
            <a:r>
              <a:rPr sz="1200" dirty="0">
                <a:solidFill>
                  <a:srgbClr val="231F20"/>
                </a:solidFill>
                <a:latin typeface="Montserrat"/>
                <a:cs typeface="Montserrat"/>
              </a:rPr>
              <a:t>week</a:t>
            </a:r>
            <a:r>
              <a:rPr sz="1200" spc="-25" dirty="0">
                <a:solidFill>
                  <a:srgbClr val="231F20"/>
                </a:solidFill>
                <a:latin typeface="Montserrat"/>
                <a:cs typeface="Montserrat"/>
              </a:rPr>
              <a:t> </a:t>
            </a:r>
            <a:r>
              <a:rPr sz="1200" dirty="0">
                <a:solidFill>
                  <a:srgbClr val="231F20"/>
                </a:solidFill>
                <a:latin typeface="Montserrat"/>
                <a:cs typeface="Montserrat"/>
              </a:rPr>
              <a:t>lasting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single</a:t>
            </a:r>
            <a:r>
              <a:rPr sz="1200" spc="-25"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dirty="0">
                <a:solidFill>
                  <a:srgbClr val="231F20"/>
                </a:solidFill>
                <a:latin typeface="Montserrat"/>
                <a:cs typeface="Montserrat"/>
              </a:rPr>
              <a:t>hour</a:t>
            </a:r>
            <a:r>
              <a:rPr sz="1200" spc="-25" dirty="0">
                <a:solidFill>
                  <a:srgbClr val="231F20"/>
                </a:solidFill>
                <a:latin typeface="Montserrat"/>
                <a:cs typeface="Montserrat"/>
              </a:rPr>
              <a:t> </a:t>
            </a:r>
            <a:r>
              <a:rPr sz="1200" dirty="0">
                <a:solidFill>
                  <a:srgbClr val="231F20"/>
                </a:solidFill>
                <a:latin typeface="Montserrat"/>
                <a:cs typeface="Montserrat"/>
              </a:rPr>
              <a:t>20</a:t>
            </a:r>
            <a:r>
              <a:rPr sz="1200" spc="-25" dirty="0">
                <a:solidFill>
                  <a:srgbClr val="231F20"/>
                </a:solidFill>
                <a:latin typeface="Montserrat"/>
                <a:cs typeface="Montserrat"/>
              </a:rPr>
              <a:t> </a:t>
            </a:r>
            <a:r>
              <a:rPr sz="1200" dirty="0">
                <a:solidFill>
                  <a:srgbClr val="231F20"/>
                </a:solidFill>
                <a:latin typeface="Montserrat"/>
                <a:cs typeface="Montserrat"/>
              </a:rPr>
              <a:t>session.</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spc="-10" dirty="0">
                <a:solidFill>
                  <a:srgbClr val="231F20"/>
                </a:solidFill>
                <a:latin typeface="Montserrat"/>
                <a:cs typeface="Montserrat"/>
              </a:rPr>
              <a:t>Stage </a:t>
            </a:r>
            <a:r>
              <a:rPr sz="1200" dirty="0">
                <a:solidFill>
                  <a:srgbClr val="231F20"/>
                </a:solidFill>
                <a:latin typeface="Montserrat"/>
                <a:cs typeface="Montserrat"/>
              </a:rPr>
              <a:t>3</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spend</a:t>
            </a:r>
            <a:r>
              <a:rPr sz="1200" spc="-25" dirty="0">
                <a:solidFill>
                  <a:srgbClr val="231F20"/>
                </a:solidFill>
                <a:latin typeface="Montserrat"/>
                <a:cs typeface="Montserrat"/>
              </a:rPr>
              <a:t> </a:t>
            </a:r>
            <a:r>
              <a:rPr sz="1200" dirty="0">
                <a:solidFill>
                  <a:srgbClr val="231F20"/>
                </a:solidFill>
                <a:latin typeface="Montserrat"/>
                <a:cs typeface="Montserrat"/>
              </a:rPr>
              <a:t>time</a:t>
            </a:r>
            <a:r>
              <a:rPr sz="1200" spc="-3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practical</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foundations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knowledge </a:t>
            </a:r>
            <a:r>
              <a:rPr sz="1200" dirty="0">
                <a:solidFill>
                  <a:srgbClr val="231F20"/>
                </a:solidFill>
                <a:latin typeface="Montserrat"/>
                <a:cs typeface="Montserrat"/>
              </a:rPr>
              <a:t>across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disciplines.</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dirty="0">
                <a:solidFill>
                  <a:srgbClr val="231F20"/>
                </a:solidFill>
                <a:latin typeface="Montserrat"/>
                <a:cs typeface="Montserrat"/>
              </a:rPr>
              <a:t>then</a:t>
            </a:r>
            <a:r>
              <a:rPr sz="1200" spc="-30" dirty="0">
                <a:solidFill>
                  <a:srgbClr val="231F20"/>
                </a:solidFill>
                <a:latin typeface="Montserrat"/>
                <a:cs typeface="Montserrat"/>
              </a:rPr>
              <a:t> </a:t>
            </a:r>
            <a:r>
              <a:rPr sz="1200" dirty="0">
                <a:solidFill>
                  <a:srgbClr val="231F20"/>
                </a:solidFill>
                <a:latin typeface="Montserrat"/>
                <a:cs typeface="Montserrat"/>
              </a:rPr>
              <a:t>allows</a:t>
            </a:r>
            <a:r>
              <a:rPr sz="1200" spc="-25" dirty="0">
                <a:solidFill>
                  <a:srgbClr val="231F20"/>
                </a:solidFill>
                <a:latin typeface="Montserrat"/>
                <a:cs typeface="Montserrat"/>
              </a:rPr>
              <a:t> </a:t>
            </a:r>
            <a:r>
              <a:rPr sz="1200" dirty="0">
                <a:solidFill>
                  <a:srgbClr val="231F20"/>
                </a:solidFill>
                <a:latin typeface="Montserrat"/>
                <a:cs typeface="Montserrat"/>
              </a:rPr>
              <a:t>us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concentrate</a:t>
            </a:r>
            <a:r>
              <a:rPr sz="1200" spc="-30"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more</a:t>
            </a:r>
            <a:r>
              <a:rPr sz="1200" spc="-30" dirty="0">
                <a:solidFill>
                  <a:srgbClr val="231F20"/>
                </a:solidFill>
                <a:latin typeface="Montserrat"/>
                <a:cs typeface="Montserrat"/>
              </a:rPr>
              <a:t> </a:t>
            </a:r>
            <a:r>
              <a:rPr sz="1200" dirty="0">
                <a:solidFill>
                  <a:srgbClr val="231F20"/>
                </a:solidFill>
                <a:latin typeface="Montserrat"/>
                <a:cs typeface="Montserrat"/>
              </a:rPr>
              <a:t>advanced</a:t>
            </a:r>
            <a:r>
              <a:rPr sz="1200" spc="-25" dirty="0">
                <a:solidFill>
                  <a:srgbClr val="231F20"/>
                </a:solidFill>
                <a:latin typeface="Montserrat"/>
                <a:cs typeface="Montserrat"/>
              </a:rPr>
              <a:t> </a:t>
            </a:r>
            <a:r>
              <a:rPr sz="1200" spc="-10" dirty="0">
                <a:solidFill>
                  <a:srgbClr val="231F20"/>
                </a:solidFill>
                <a:latin typeface="Montserrat"/>
                <a:cs typeface="Montserrat"/>
              </a:rPr>
              <a:t>concepts</a:t>
            </a:r>
            <a:endParaRPr sz="1200">
              <a:latin typeface="Montserrat"/>
              <a:cs typeface="Montserrat"/>
            </a:endParaRPr>
          </a:p>
          <a:p>
            <a:pPr marL="12700" marR="141605">
              <a:lnSpc>
                <a:spcPct val="121500"/>
              </a:lnSpc>
            </a:pP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Key</a:t>
            </a:r>
            <a:r>
              <a:rPr sz="1200" spc="-30" dirty="0">
                <a:solidFill>
                  <a:srgbClr val="231F20"/>
                </a:solidFill>
                <a:latin typeface="Montserrat"/>
                <a:cs typeface="Montserrat"/>
              </a:rPr>
              <a:t> </a:t>
            </a:r>
            <a:r>
              <a:rPr sz="1200" dirty="0">
                <a:solidFill>
                  <a:srgbClr val="231F20"/>
                </a:solidFill>
                <a:latin typeface="Montserrat"/>
                <a:cs typeface="Montserrat"/>
              </a:rPr>
              <a:t>Stage</a:t>
            </a:r>
            <a:r>
              <a:rPr sz="1200" spc="-30" dirty="0">
                <a:solidFill>
                  <a:srgbClr val="231F20"/>
                </a:solidFill>
                <a:latin typeface="Montserrat"/>
                <a:cs typeface="Montserrat"/>
              </a:rPr>
              <a:t> </a:t>
            </a:r>
            <a:r>
              <a:rPr sz="1200" dirty="0">
                <a:solidFill>
                  <a:srgbClr val="231F20"/>
                </a:solidFill>
                <a:latin typeface="Montserrat"/>
                <a:cs typeface="Montserrat"/>
              </a:rPr>
              <a:t>4.</a:t>
            </a:r>
            <a:r>
              <a:rPr sz="1200" spc="254"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0" dirty="0">
                <a:solidFill>
                  <a:srgbClr val="231F20"/>
                </a:solidFill>
                <a:latin typeface="Montserrat"/>
                <a:cs typeface="Montserrat"/>
              </a:rPr>
              <a:t> </a:t>
            </a:r>
            <a:r>
              <a:rPr sz="1200" dirty="0">
                <a:solidFill>
                  <a:srgbClr val="231F20"/>
                </a:solidFill>
                <a:latin typeface="Montserrat"/>
                <a:cs typeface="Montserrat"/>
              </a:rPr>
              <a:t>encouraged</a:t>
            </a:r>
            <a:r>
              <a:rPr sz="1200" spc="-30"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practicals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0"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analytical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enquiry</a:t>
            </a:r>
            <a:r>
              <a:rPr sz="1200" spc="-2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marR="205104">
              <a:lnSpc>
                <a:spcPct val="121500"/>
              </a:lnSpc>
            </a:pP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10</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11</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assessed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three</a:t>
            </a:r>
            <a:r>
              <a:rPr sz="1200" spc="-20" dirty="0">
                <a:solidFill>
                  <a:srgbClr val="231F20"/>
                </a:solidFill>
                <a:latin typeface="Montserrat"/>
                <a:cs typeface="Montserrat"/>
              </a:rPr>
              <a:t> </a:t>
            </a:r>
            <a:r>
              <a:rPr sz="1200" dirty="0">
                <a:solidFill>
                  <a:srgbClr val="231F20"/>
                </a:solidFill>
                <a:latin typeface="Montserrat"/>
                <a:cs typeface="Montserrat"/>
              </a:rPr>
              <a:t>assessment</a:t>
            </a:r>
            <a:r>
              <a:rPr sz="1200" spc="-25" dirty="0">
                <a:solidFill>
                  <a:srgbClr val="231F20"/>
                </a:solidFill>
                <a:latin typeface="Montserrat"/>
                <a:cs typeface="Montserrat"/>
              </a:rPr>
              <a:t> </a:t>
            </a:r>
            <a:r>
              <a:rPr sz="1200" dirty="0">
                <a:solidFill>
                  <a:srgbClr val="231F20"/>
                </a:solidFill>
                <a:latin typeface="Montserrat"/>
                <a:cs typeface="Montserrat"/>
              </a:rPr>
              <a:t>points</a:t>
            </a:r>
            <a:r>
              <a:rPr sz="1200" spc="-25" dirty="0">
                <a:solidFill>
                  <a:srgbClr val="231F20"/>
                </a:solidFill>
                <a:latin typeface="Montserrat"/>
                <a:cs typeface="Montserrat"/>
              </a:rPr>
              <a:t> </a:t>
            </a:r>
            <a:r>
              <a:rPr sz="1200" spc="-10" dirty="0">
                <a:solidFill>
                  <a:srgbClr val="231F20"/>
                </a:solidFill>
                <a:latin typeface="Montserrat"/>
                <a:cs typeface="Montserrat"/>
              </a:rPr>
              <a:t>within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concentrating</a:t>
            </a:r>
            <a:r>
              <a:rPr sz="1200" spc="-35" dirty="0">
                <a:solidFill>
                  <a:srgbClr val="231F20"/>
                </a:solidFill>
                <a:latin typeface="Montserrat"/>
                <a:cs typeface="Montserrat"/>
              </a:rPr>
              <a:t> </a:t>
            </a:r>
            <a:r>
              <a:rPr sz="1200" dirty="0">
                <a:solidFill>
                  <a:srgbClr val="231F20"/>
                </a:solidFill>
                <a:latin typeface="Montserrat"/>
                <a:cs typeface="Montserrat"/>
              </a:rPr>
              <a:t>on</a:t>
            </a:r>
            <a:r>
              <a:rPr sz="1200" spc="-35" dirty="0">
                <a:solidFill>
                  <a:srgbClr val="231F20"/>
                </a:solidFill>
                <a:latin typeface="Montserrat"/>
                <a:cs typeface="Montserrat"/>
              </a:rPr>
              <a:t> </a:t>
            </a:r>
            <a:r>
              <a:rPr sz="1200" dirty="0">
                <a:solidFill>
                  <a:srgbClr val="231F20"/>
                </a:solidFill>
                <a:latin typeface="Montserrat"/>
                <a:cs typeface="Montserrat"/>
              </a:rPr>
              <a:t>knowledge</a:t>
            </a:r>
            <a:r>
              <a:rPr sz="1200" spc="-35" dirty="0">
                <a:solidFill>
                  <a:srgbClr val="231F20"/>
                </a:solidFill>
                <a:latin typeface="Montserrat"/>
                <a:cs typeface="Montserrat"/>
              </a:rPr>
              <a:t> </a:t>
            </a:r>
            <a:r>
              <a:rPr sz="1200" dirty="0">
                <a:solidFill>
                  <a:srgbClr val="231F20"/>
                </a:solidFill>
                <a:latin typeface="Montserrat"/>
                <a:cs typeface="Montserrat"/>
              </a:rPr>
              <a:t>learnt</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current</a:t>
            </a:r>
            <a:r>
              <a:rPr sz="1200" spc="-35" dirty="0">
                <a:solidFill>
                  <a:srgbClr val="231F20"/>
                </a:solidFill>
                <a:latin typeface="Montserrat"/>
                <a:cs typeface="Montserrat"/>
              </a:rPr>
              <a:t> </a:t>
            </a:r>
            <a:r>
              <a:rPr sz="1200" dirty="0">
                <a:solidFill>
                  <a:srgbClr val="231F20"/>
                </a:solidFill>
                <a:latin typeface="Montserrat"/>
                <a:cs typeface="Montserrat"/>
              </a:rPr>
              <a:t>year</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0" dirty="0">
                <a:solidFill>
                  <a:srgbClr val="231F20"/>
                </a:solidFill>
                <a:latin typeface="Montserrat"/>
                <a:cs typeface="Montserrat"/>
              </a:rPr>
              <a:t> </a:t>
            </a:r>
            <a:r>
              <a:rPr sz="1200" dirty="0">
                <a:solidFill>
                  <a:srgbClr val="231F20"/>
                </a:solidFill>
                <a:latin typeface="Montserrat"/>
                <a:cs typeface="Montserrat"/>
              </a:rPr>
              <a:t>well</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spc="-10" dirty="0">
                <a:solidFill>
                  <a:srgbClr val="231F20"/>
                </a:solidFill>
                <a:latin typeface="Montserrat"/>
                <a:cs typeface="Montserrat"/>
              </a:rPr>
              <a:t>synoptic </a:t>
            </a:r>
            <a:r>
              <a:rPr sz="1200" dirty="0">
                <a:solidFill>
                  <a:srgbClr val="231F20"/>
                </a:solidFill>
                <a:latin typeface="Montserrat"/>
                <a:cs typeface="Montserrat"/>
              </a:rPr>
              <a:t>knowledge</a:t>
            </a:r>
            <a:r>
              <a:rPr sz="1200" spc="-40" dirty="0">
                <a:solidFill>
                  <a:srgbClr val="231F20"/>
                </a:solidFill>
                <a:latin typeface="Montserrat"/>
                <a:cs typeface="Montserrat"/>
              </a:rPr>
              <a:t> </a:t>
            </a:r>
            <a:r>
              <a:rPr sz="1200" dirty="0">
                <a:solidFill>
                  <a:srgbClr val="231F20"/>
                </a:solidFill>
                <a:latin typeface="Montserrat"/>
                <a:cs typeface="Montserrat"/>
              </a:rPr>
              <a:t>built</a:t>
            </a:r>
            <a:r>
              <a:rPr sz="1200" spc="-40" dirty="0">
                <a:solidFill>
                  <a:srgbClr val="231F20"/>
                </a:solidFill>
                <a:latin typeface="Montserrat"/>
                <a:cs typeface="Montserrat"/>
              </a:rPr>
              <a:t> </a:t>
            </a:r>
            <a:r>
              <a:rPr sz="1200" dirty="0">
                <a:solidFill>
                  <a:srgbClr val="231F20"/>
                </a:solidFill>
                <a:latin typeface="Montserrat"/>
                <a:cs typeface="Montserrat"/>
              </a:rPr>
              <a:t>in</a:t>
            </a:r>
            <a:r>
              <a:rPr sz="1200" spc="-40" dirty="0">
                <a:solidFill>
                  <a:srgbClr val="231F20"/>
                </a:solidFill>
                <a:latin typeface="Montserrat"/>
                <a:cs typeface="Montserrat"/>
              </a:rPr>
              <a:t> </a:t>
            </a:r>
            <a:r>
              <a:rPr sz="1200" dirty="0">
                <a:solidFill>
                  <a:srgbClr val="231F20"/>
                </a:solidFill>
                <a:latin typeface="Montserrat"/>
                <a:cs typeface="Montserrat"/>
              </a:rPr>
              <a:t>previous</a:t>
            </a:r>
            <a:r>
              <a:rPr sz="1200" spc="-40" dirty="0">
                <a:solidFill>
                  <a:srgbClr val="231F20"/>
                </a:solidFill>
                <a:latin typeface="Montserrat"/>
                <a:cs typeface="Montserrat"/>
              </a:rPr>
              <a:t> </a:t>
            </a:r>
            <a:r>
              <a:rPr sz="1200" spc="-10" dirty="0">
                <a:solidFill>
                  <a:srgbClr val="231F20"/>
                </a:solidFill>
                <a:latin typeface="Montserrat"/>
                <a:cs typeface="Montserrat"/>
              </a:rPr>
              <a:t>years.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marR="3575050">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Physics </a:t>
            </a:r>
            <a:r>
              <a:rPr sz="1200" dirty="0">
                <a:solidFill>
                  <a:srgbClr val="231F20"/>
                </a:solidFill>
                <a:latin typeface="Montserrat"/>
                <a:cs typeface="Montserrat"/>
              </a:rPr>
              <a:t>BTEC</a:t>
            </a:r>
            <a:r>
              <a:rPr sz="1200" spc="-35" dirty="0">
                <a:solidFill>
                  <a:srgbClr val="231F20"/>
                </a:solidFill>
                <a:latin typeface="Montserrat"/>
                <a:cs typeface="Montserrat"/>
              </a:rPr>
              <a:t> </a:t>
            </a:r>
            <a:r>
              <a:rPr sz="1200" dirty="0">
                <a:solidFill>
                  <a:srgbClr val="231F20"/>
                </a:solidFill>
                <a:latin typeface="Montserrat"/>
                <a:cs typeface="Montserrat"/>
              </a:rPr>
              <a:t>nationals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Applied</a:t>
            </a:r>
            <a:r>
              <a:rPr sz="1200" spc="-35" dirty="0">
                <a:solidFill>
                  <a:srgbClr val="231F20"/>
                </a:solidFill>
                <a:latin typeface="Montserrat"/>
                <a:cs typeface="Montserrat"/>
              </a:rPr>
              <a:t> </a:t>
            </a:r>
            <a:r>
              <a:rPr sz="1200" spc="-10" dirty="0">
                <a:solidFill>
                  <a:srgbClr val="231F20"/>
                </a:solidFill>
                <a:latin typeface="Montserrat"/>
                <a:cs typeface="Montserrat"/>
              </a:rPr>
              <a:t>Science</a:t>
            </a:r>
            <a:endParaRPr sz="1200">
              <a:latin typeface="Montserrat"/>
              <a:cs typeface="Montserrat"/>
            </a:endParaRPr>
          </a:p>
        </p:txBody>
      </p:sp>
      <p:sp>
        <p:nvSpPr>
          <p:cNvPr id="4" name="object 4"/>
          <p:cNvSpPr txBox="1"/>
          <p:nvPr/>
        </p:nvSpPr>
        <p:spPr>
          <a:xfrm>
            <a:off x="347300" y="8212281"/>
            <a:ext cx="1618615" cy="1852930"/>
          </a:xfrm>
          <a:prstGeom prst="rect">
            <a:avLst/>
          </a:prstGeom>
        </p:spPr>
        <p:txBody>
          <a:bodyPr vert="horz" wrap="square" lIns="0" tIns="102870" rIns="0" bIns="0" rtlCol="0">
            <a:spAutoFit/>
          </a:bodyPr>
          <a:lstStyle/>
          <a:p>
            <a:pPr marL="12700">
              <a:lnSpc>
                <a:spcPct val="100000"/>
              </a:lnSpc>
              <a:spcBef>
                <a:spcPts val="81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22885" indent="-179705">
              <a:lnSpc>
                <a:spcPct val="100000"/>
              </a:lnSpc>
              <a:spcBef>
                <a:spcPts val="715"/>
              </a:spcBef>
              <a:buChar char="•"/>
              <a:tabLst>
                <a:tab pos="222885" algn="l"/>
              </a:tabLst>
            </a:pPr>
            <a:r>
              <a:rPr sz="1200" spc="-10" dirty="0">
                <a:solidFill>
                  <a:srgbClr val="231F20"/>
                </a:solidFill>
                <a:latin typeface="Montserrat"/>
                <a:cs typeface="Montserrat"/>
              </a:rPr>
              <a:t>Nurse</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Doctor</a:t>
            </a:r>
            <a:endParaRPr sz="1200">
              <a:latin typeface="Montserrat"/>
              <a:cs typeface="Montserrat"/>
            </a:endParaRPr>
          </a:p>
          <a:p>
            <a:pPr marL="222885" indent="-179705">
              <a:lnSpc>
                <a:spcPct val="100000"/>
              </a:lnSpc>
              <a:buChar char="•"/>
              <a:tabLst>
                <a:tab pos="222885" algn="l"/>
              </a:tabLst>
            </a:pPr>
            <a:r>
              <a:rPr sz="1200" dirty="0">
                <a:solidFill>
                  <a:srgbClr val="231F20"/>
                </a:solidFill>
                <a:latin typeface="Montserrat"/>
                <a:cs typeface="Montserrat"/>
              </a:rPr>
              <a:t>Social</a:t>
            </a:r>
            <a:r>
              <a:rPr sz="1200" spc="-35" dirty="0">
                <a:solidFill>
                  <a:srgbClr val="231F20"/>
                </a:solidFill>
                <a:latin typeface="Montserrat"/>
                <a:cs typeface="Montserrat"/>
              </a:rPr>
              <a:t> </a:t>
            </a:r>
            <a:r>
              <a:rPr sz="1200" dirty="0">
                <a:solidFill>
                  <a:srgbClr val="231F20"/>
                </a:solidFill>
                <a:latin typeface="Montserrat"/>
                <a:cs typeface="Montserrat"/>
              </a:rPr>
              <a:t>care</a:t>
            </a:r>
            <a:r>
              <a:rPr sz="1200" spc="-30" dirty="0">
                <a:solidFill>
                  <a:srgbClr val="231F20"/>
                </a:solidFill>
                <a:latin typeface="Montserrat"/>
                <a:cs typeface="Montserrat"/>
              </a:rPr>
              <a:t> </a:t>
            </a:r>
            <a:r>
              <a:rPr sz="1200" spc="-10" dirty="0">
                <a:solidFill>
                  <a:srgbClr val="231F20"/>
                </a:solidFill>
                <a:latin typeface="Montserrat"/>
                <a:cs typeface="Montserrat"/>
              </a:rPr>
              <a:t>worker</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Physiotherapist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Forensics</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Ecologist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Zoologist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Veterinary</a:t>
            </a:r>
            <a:r>
              <a:rPr sz="1200" spc="-30" dirty="0">
                <a:solidFill>
                  <a:srgbClr val="231F20"/>
                </a:solidFill>
                <a:latin typeface="Montserrat"/>
                <a:cs typeface="Montserrat"/>
              </a:rPr>
              <a:t> </a:t>
            </a:r>
            <a:r>
              <a:rPr sz="1200" spc="-10" dirty="0">
                <a:solidFill>
                  <a:srgbClr val="231F20"/>
                </a:solidFill>
                <a:latin typeface="Montserrat"/>
                <a:cs typeface="Montserrat"/>
              </a:rPr>
              <a:t>Nurse</a:t>
            </a:r>
            <a:endParaRPr sz="1200">
              <a:latin typeface="Montserrat"/>
              <a:cs typeface="Montserrat"/>
            </a:endParaRPr>
          </a:p>
        </p:txBody>
      </p:sp>
      <p:sp>
        <p:nvSpPr>
          <p:cNvPr id="5" name="object 5"/>
          <p:cNvSpPr txBox="1"/>
          <p:nvPr/>
        </p:nvSpPr>
        <p:spPr>
          <a:xfrm>
            <a:off x="2720778" y="8576516"/>
            <a:ext cx="1908175" cy="148844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dirty="0">
                <a:solidFill>
                  <a:srgbClr val="231F20"/>
                </a:solidFill>
                <a:latin typeface="Montserrat"/>
                <a:cs typeface="Montserrat"/>
              </a:rPr>
              <a:t>Science</a:t>
            </a:r>
            <a:r>
              <a:rPr sz="1200" spc="-55" dirty="0">
                <a:solidFill>
                  <a:srgbClr val="231F20"/>
                </a:solidFill>
                <a:latin typeface="Montserrat"/>
                <a:cs typeface="Montserrat"/>
              </a:rPr>
              <a:t> </a:t>
            </a:r>
            <a:r>
              <a:rPr sz="1200" spc="-10" dirty="0">
                <a:solidFill>
                  <a:srgbClr val="231F20"/>
                </a:solidFill>
                <a:latin typeface="Montserrat"/>
                <a:cs typeface="Montserrat"/>
              </a:rPr>
              <a:t>Technician</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Lawyer,</a:t>
            </a:r>
            <a:r>
              <a:rPr sz="1200" spc="-75" dirty="0">
                <a:solidFill>
                  <a:srgbClr val="231F20"/>
                </a:solidFill>
                <a:latin typeface="Montserrat"/>
                <a:cs typeface="Montserrat"/>
              </a:rPr>
              <a:t> </a:t>
            </a:r>
            <a:r>
              <a:rPr sz="1200" spc="-10" dirty="0">
                <a:solidFill>
                  <a:srgbClr val="231F20"/>
                </a:solidFill>
                <a:latin typeface="Montserrat"/>
                <a:cs typeface="Montserrat"/>
              </a:rPr>
              <a:t>Consultant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Politics</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Teaching</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Research</a:t>
            </a:r>
            <a:r>
              <a:rPr sz="1200" spc="-60" dirty="0">
                <a:solidFill>
                  <a:srgbClr val="231F20"/>
                </a:solidFill>
                <a:latin typeface="Montserrat"/>
                <a:cs typeface="Montserrat"/>
              </a:rPr>
              <a:t> </a:t>
            </a:r>
            <a:r>
              <a:rPr sz="1200" spc="-10" dirty="0">
                <a:solidFill>
                  <a:srgbClr val="231F20"/>
                </a:solidFill>
                <a:latin typeface="Montserrat"/>
                <a:cs typeface="Montserrat"/>
              </a:rPr>
              <a:t>Scientist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Midwife</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Physiotherapist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Product</a:t>
            </a:r>
            <a:r>
              <a:rPr sz="1200" spc="-15" dirty="0">
                <a:solidFill>
                  <a:srgbClr val="231F20"/>
                </a:solidFill>
                <a:latin typeface="Montserrat"/>
                <a:cs typeface="Montserrat"/>
              </a:rPr>
              <a:t> </a:t>
            </a:r>
            <a:r>
              <a:rPr sz="1200" spc="-10" dirty="0">
                <a:solidFill>
                  <a:srgbClr val="231F20"/>
                </a:solidFill>
                <a:latin typeface="Montserrat"/>
                <a:cs typeface="Montserrat"/>
              </a:rPr>
              <a:t>Development</a:t>
            </a:r>
            <a:endParaRPr sz="1200">
              <a:latin typeface="Montserrat"/>
              <a:cs typeface="Montserrat"/>
            </a:endParaRPr>
          </a:p>
        </p:txBody>
      </p:sp>
      <p:sp>
        <p:nvSpPr>
          <p:cNvPr id="6" name="object 6"/>
          <p:cNvSpPr txBox="1"/>
          <p:nvPr/>
        </p:nvSpPr>
        <p:spPr>
          <a:xfrm>
            <a:off x="5063623" y="8576516"/>
            <a:ext cx="1733550" cy="11226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Analyst</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Marine</a:t>
            </a:r>
            <a:r>
              <a:rPr sz="1200" spc="-55" dirty="0">
                <a:solidFill>
                  <a:srgbClr val="231F20"/>
                </a:solidFill>
                <a:latin typeface="Montserrat"/>
                <a:cs typeface="Montserrat"/>
              </a:rPr>
              <a:t> </a:t>
            </a:r>
            <a:r>
              <a:rPr sz="1200" spc="-10" dirty="0">
                <a:solidFill>
                  <a:srgbClr val="231F20"/>
                </a:solidFill>
                <a:latin typeface="Montserrat"/>
                <a:cs typeface="Montserrat"/>
              </a:rPr>
              <a:t>Biologist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Engineer</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Scientific</a:t>
            </a:r>
            <a:r>
              <a:rPr sz="1200" spc="55" dirty="0">
                <a:solidFill>
                  <a:srgbClr val="231F20"/>
                </a:solidFill>
                <a:latin typeface="Montserrat"/>
                <a:cs typeface="Montserrat"/>
              </a:rPr>
              <a:t> </a:t>
            </a:r>
            <a:r>
              <a:rPr sz="1200" spc="-10" dirty="0">
                <a:solidFill>
                  <a:srgbClr val="231F20"/>
                </a:solidFill>
                <a:latin typeface="Montserrat"/>
                <a:cs typeface="Montserrat"/>
              </a:rPr>
              <a:t>Journalist</a:t>
            </a:r>
            <a:endParaRPr sz="1200">
              <a:latin typeface="Montserrat"/>
              <a:cs typeface="Montserrat"/>
            </a:endParaRPr>
          </a:p>
          <a:p>
            <a:pPr marL="192405" marR="5080" indent="-180340">
              <a:lnSpc>
                <a:spcPct val="100000"/>
              </a:lnSpc>
              <a:buChar char="•"/>
              <a:tabLst>
                <a:tab pos="192405" algn="l"/>
              </a:tabLst>
            </a:pPr>
            <a:r>
              <a:rPr sz="1200" dirty="0">
                <a:solidFill>
                  <a:srgbClr val="231F20"/>
                </a:solidFill>
                <a:latin typeface="Montserrat"/>
                <a:cs typeface="Montserrat"/>
              </a:rPr>
              <a:t>Speech</a:t>
            </a:r>
            <a:r>
              <a:rPr sz="1200" spc="-10" dirty="0">
                <a:solidFill>
                  <a:srgbClr val="231F20"/>
                </a:solidFill>
                <a:latin typeface="Montserrat"/>
                <a:cs typeface="Montserrat"/>
              </a:rPr>
              <a:t> </a:t>
            </a:r>
            <a:r>
              <a:rPr sz="1200" dirty="0">
                <a:solidFill>
                  <a:srgbClr val="231F20"/>
                </a:solidFill>
                <a:latin typeface="Montserrat"/>
                <a:cs typeface="Montserrat"/>
              </a:rPr>
              <a:t>&amp;</a:t>
            </a:r>
            <a:r>
              <a:rPr sz="1200" spc="-10" dirty="0">
                <a:solidFill>
                  <a:srgbClr val="231F20"/>
                </a:solidFill>
                <a:latin typeface="Montserrat"/>
                <a:cs typeface="Montserrat"/>
              </a:rPr>
              <a:t> Language Therapist</a:t>
            </a:r>
            <a:endParaRPr sz="1200">
              <a:latin typeface="Montserrat"/>
              <a:cs typeface="Montserra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7535</Words>
  <Application>Microsoft Office PowerPoint</Application>
  <PresentationFormat>Custom</PresentationFormat>
  <Paragraphs>754</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Montserrat</vt:lpstr>
      <vt:lpstr>Office Theme</vt:lpstr>
      <vt:lpstr>Sandwell Academy</vt:lpstr>
      <vt:lpstr>The Options Process and Pathways</vt:lpstr>
      <vt:lpstr>Orange Pathway Subjects Overview</vt:lpstr>
      <vt:lpstr>FAQs</vt:lpstr>
      <vt:lpstr>PowerPoint Presentation</vt:lpstr>
      <vt:lpstr>GCSE English Language</vt:lpstr>
      <vt:lpstr>GCSE English Literature</vt:lpstr>
      <vt:lpstr>GCSE Maths</vt:lpstr>
      <vt:lpstr>GCSE Trilogy Science (Combined)</vt:lpstr>
      <vt:lpstr>GCSE Geography</vt:lpstr>
      <vt:lpstr>GCSE History</vt:lpstr>
      <vt:lpstr>GCSE Art and Design: Fine Art</vt:lpstr>
      <vt:lpstr>GCSE Food Preparation and Nutrition</vt:lpstr>
      <vt:lpstr>GCSE Design Technology</vt:lpstr>
      <vt:lpstr>BTEC Enterprise (Business)</vt:lpstr>
      <vt:lpstr>GCSE Business</vt:lpstr>
      <vt:lpstr>GCSE Physical Education</vt:lpstr>
      <vt:lpstr>BTEC Sport (PE)</vt:lpstr>
      <vt:lpstr>BTEC Health and Social Care</vt:lpstr>
      <vt:lpstr>BTEC Digital Information Technology</vt:lpstr>
      <vt:lpstr>BTEC Creative Media Production (Media)</vt:lpstr>
      <vt:lpstr>BTEC Music</vt:lpstr>
      <vt:lpstr>GCSE Music</vt:lpstr>
      <vt:lpstr>BTEC Performing Arts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Orange-Pathway.indd</dc:title>
  <cp:lastModifiedBy>Debbie Walton</cp:lastModifiedBy>
  <cp:revision>4</cp:revision>
  <dcterms:created xsi:type="dcterms:W3CDTF">2024-07-14T16:43:05Z</dcterms:created>
  <dcterms:modified xsi:type="dcterms:W3CDTF">2025-03-10T09:35:45Z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2024-07-14T00:00:00Z</vt:filetime>
  </property>
  <property fmtid="{D5CDD505-2E9C-101B-9397-08002B2CF9AE}" pid="3" name="Creator">
    <vt:lpwstr>Adobe InDesign 18.4 (Macintosh)</vt:lpwstr>
  </property>
  <property fmtid="{D5CDD505-2E9C-101B-9397-08002B2CF9AE}" pid="4" name="GTS_PDFXVersion">
    <vt:lpwstr>PDF/X-4</vt:lpwstr>
  </property>
  <property fmtid="{D5CDD505-2E9C-101B-9397-08002B2CF9AE}" pid="5" name="LastSaved">
    <vt:filetime>2024-07-14T00:00:00Z</vt:filetime>
  </property>
  <property fmtid="{D5CDD505-2E9C-101B-9397-08002B2CF9AE}" pid="6" name="Producer">
    <vt:lpwstr>Adobe PDF Library 17.0</vt:lpwstr>
  </property>
</Properties>
</file>